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58" r:id="rId1"/>
  </p:sldMasterIdLst>
  <p:notesMasterIdLst>
    <p:notesMasterId r:id="rId45"/>
  </p:notesMasterIdLst>
  <p:sldIdLst>
    <p:sldId id="256" r:id="rId2"/>
    <p:sldId id="355" r:id="rId3"/>
    <p:sldId id="334" r:id="rId4"/>
    <p:sldId id="368" r:id="rId5"/>
    <p:sldId id="375" r:id="rId6"/>
    <p:sldId id="372" r:id="rId7"/>
    <p:sldId id="374" r:id="rId8"/>
    <p:sldId id="373" r:id="rId9"/>
    <p:sldId id="371" r:id="rId10"/>
    <p:sldId id="364" r:id="rId11"/>
    <p:sldId id="370" r:id="rId12"/>
    <p:sldId id="369" r:id="rId13"/>
    <p:sldId id="365" r:id="rId14"/>
    <p:sldId id="366" r:id="rId15"/>
    <p:sldId id="367" r:id="rId16"/>
    <p:sldId id="381" r:id="rId17"/>
    <p:sldId id="380" r:id="rId18"/>
    <p:sldId id="379" r:id="rId19"/>
    <p:sldId id="378" r:id="rId20"/>
    <p:sldId id="377" r:id="rId21"/>
    <p:sldId id="376" r:id="rId22"/>
    <p:sldId id="382" r:id="rId23"/>
    <p:sldId id="383" r:id="rId24"/>
    <p:sldId id="384" r:id="rId25"/>
    <p:sldId id="385" r:id="rId26"/>
    <p:sldId id="386" r:id="rId27"/>
    <p:sldId id="351" r:id="rId28"/>
    <p:sldId id="356" r:id="rId29"/>
    <p:sldId id="357" r:id="rId30"/>
    <p:sldId id="359" r:id="rId31"/>
    <p:sldId id="389" r:id="rId32"/>
    <p:sldId id="390" r:id="rId33"/>
    <p:sldId id="338" r:id="rId34"/>
    <p:sldId id="362" r:id="rId35"/>
    <p:sldId id="392" r:id="rId36"/>
    <p:sldId id="339" r:id="rId37"/>
    <p:sldId id="394" r:id="rId38"/>
    <p:sldId id="361" r:id="rId39"/>
    <p:sldId id="343" r:id="rId40"/>
    <p:sldId id="396" r:id="rId41"/>
    <p:sldId id="397" r:id="rId42"/>
    <p:sldId id="395" r:id="rId43"/>
    <p:sldId id="349"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a:srgbClr val="0033CC"/>
    <a:srgbClr val="99CCFF"/>
    <a:srgbClr val="CCFFFF"/>
    <a:srgbClr val="0099CC"/>
    <a:srgbClr val="CCCC00"/>
    <a:srgbClr val="FF9900"/>
    <a:srgbClr val="FFFFFF"/>
    <a:srgbClr val="FFFF99"/>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3165" autoAdjust="0"/>
  </p:normalViewPr>
  <p:slideViewPr>
    <p:cSldViewPr>
      <p:cViewPr varScale="1">
        <p:scale>
          <a:sx n="104" d="100"/>
          <a:sy n="104" d="100"/>
        </p:scale>
        <p:origin x="176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image" Target="../media/image132.wmf"/><Relationship Id="rId3" Type="http://schemas.openxmlformats.org/officeDocument/2006/relationships/image" Target="../media/image122.wmf"/><Relationship Id="rId7" Type="http://schemas.openxmlformats.org/officeDocument/2006/relationships/image" Target="../media/image126.wmf"/><Relationship Id="rId12" Type="http://schemas.openxmlformats.org/officeDocument/2006/relationships/image" Target="../media/image131.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11" Type="http://schemas.openxmlformats.org/officeDocument/2006/relationships/image" Target="../media/image130.wmf"/><Relationship Id="rId5" Type="http://schemas.openxmlformats.org/officeDocument/2006/relationships/image" Target="../media/image124.wmf"/><Relationship Id="rId10" Type="http://schemas.openxmlformats.org/officeDocument/2006/relationships/image" Target="../media/image129.wmf"/><Relationship Id="rId4" Type="http://schemas.openxmlformats.org/officeDocument/2006/relationships/image" Target="../media/image123.wmf"/><Relationship Id="rId9" Type="http://schemas.openxmlformats.org/officeDocument/2006/relationships/image" Target="../media/image128.wmf"/><Relationship Id="rId14" Type="http://schemas.openxmlformats.org/officeDocument/2006/relationships/image" Target="../media/image133.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41.wmf"/><Relationship Id="rId3" Type="http://schemas.openxmlformats.org/officeDocument/2006/relationships/image" Target="../media/image136.wmf"/><Relationship Id="rId7" Type="http://schemas.openxmlformats.org/officeDocument/2006/relationships/image" Target="../media/image140.wmf"/><Relationship Id="rId2" Type="http://schemas.openxmlformats.org/officeDocument/2006/relationships/image" Target="../media/image135.wmf"/><Relationship Id="rId1" Type="http://schemas.openxmlformats.org/officeDocument/2006/relationships/image" Target="../media/image134.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5" Type="http://schemas.openxmlformats.org/officeDocument/2006/relationships/image" Target="../media/image150.wmf"/><Relationship Id="rId4" Type="http://schemas.openxmlformats.org/officeDocument/2006/relationships/image" Target="../media/image1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78854-A448-4019-B495-827A8AFAFEDF}" type="datetimeFigureOut">
              <a:rPr lang="en-US" smtClean="0"/>
              <a:t>5/23/2023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DD517-A478-460E-BB0F-8E5BB9C16F6A}" type="slidenum">
              <a:rPr lang="en-US" smtClean="0"/>
              <a:t>‹#›</a:t>
            </a:fld>
            <a:endParaRPr lang="en-US"/>
          </a:p>
        </p:txBody>
      </p:sp>
    </p:spTree>
    <p:extLst>
      <p:ext uri="{BB962C8B-B14F-4D97-AF65-F5344CB8AC3E}">
        <p14:creationId xmlns:p14="http://schemas.microsoft.com/office/powerpoint/2010/main" val="1963107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DD517-A478-460E-BB0F-8E5BB9C16F6A}" type="slidenum">
              <a:rPr lang="en-US" smtClean="0"/>
              <a:t>34</a:t>
            </a:fld>
            <a:endParaRPr lang="en-US"/>
          </a:p>
        </p:txBody>
      </p:sp>
    </p:spTree>
    <p:extLst>
      <p:ext uri="{BB962C8B-B14F-4D97-AF65-F5344CB8AC3E}">
        <p14:creationId xmlns:p14="http://schemas.microsoft.com/office/powerpoint/2010/main" val="171726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3DD517-A478-460E-BB0F-8E5BB9C16F6A}" type="slidenum">
              <a:rPr lang="en-US" smtClean="0"/>
              <a:t>35</a:t>
            </a:fld>
            <a:endParaRPr lang="en-US"/>
          </a:p>
        </p:txBody>
      </p:sp>
    </p:spTree>
    <p:extLst>
      <p:ext uri="{BB962C8B-B14F-4D97-AF65-F5344CB8AC3E}">
        <p14:creationId xmlns:p14="http://schemas.microsoft.com/office/powerpoint/2010/main" val="282293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BFD73BF-FF33-4E14-86B4-DD9AD499650B}" type="slidenum">
              <a:rPr lang="en-US" smtClean="0"/>
              <a:pPr>
                <a:defRPr/>
              </a:pPr>
              <a:t>‹#›</a:t>
            </a:fld>
            <a:endParaRPr lang="en-US" dirty="0"/>
          </a:p>
        </p:txBody>
      </p:sp>
    </p:spTree>
    <p:extLst>
      <p:ext uri="{BB962C8B-B14F-4D97-AF65-F5344CB8AC3E}">
        <p14:creationId xmlns:p14="http://schemas.microsoft.com/office/powerpoint/2010/main" val="3326750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5A4D01C-EF1F-4EA5-9B6B-081A22FDF59F}" type="slidenum">
              <a:rPr lang="en-US" smtClean="0"/>
              <a:pPr>
                <a:defRPr/>
              </a:pPr>
              <a:t>‹#›</a:t>
            </a:fld>
            <a:endParaRPr lang="en-US" dirty="0"/>
          </a:p>
        </p:txBody>
      </p:sp>
    </p:spTree>
    <p:extLst>
      <p:ext uri="{BB962C8B-B14F-4D97-AF65-F5344CB8AC3E}">
        <p14:creationId xmlns:p14="http://schemas.microsoft.com/office/powerpoint/2010/main" val="505315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42A8C433-E26A-4240-B636-2BF4B9BF1F9C}" type="slidenum">
              <a:rPr lang="en-US" smtClean="0"/>
              <a:pPr>
                <a:defRPr/>
              </a:pPr>
              <a:t>‹#›</a:t>
            </a:fld>
            <a:endParaRPr lang="en-US" dirty="0"/>
          </a:p>
        </p:txBody>
      </p:sp>
    </p:spTree>
    <p:extLst>
      <p:ext uri="{BB962C8B-B14F-4D97-AF65-F5344CB8AC3E}">
        <p14:creationId xmlns:p14="http://schemas.microsoft.com/office/powerpoint/2010/main" val="4292475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D0FAF85E-7F88-4964-BACC-D1E47F6EEB10}" type="slidenum">
              <a:rPr lang="en-US" smtClean="0"/>
              <a:pPr>
                <a:defRPr/>
              </a:pPr>
              <a:t>‹#›</a:t>
            </a:fld>
            <a:endParaRPr lang="en-US" dirty="0"/>
          </a:p>
        </p:txBody>
      </p:sp>
    </p:spTree>
    <p:extLst>
      <p:ext uri="{BB962C8B-B14F-4D97-AF65-F5344CB8AC3E}">
        <p14:creationId xmlns:p14="http://schemas.microsoft.com/office/powerpoint/2010/main" val="2098014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AABF5C4-7DF9-4FF7-BFE2-DF3AED2734F0}" type="slidenum">
              <a:rPr lang="en-US" smtClean="0"/>
              <a:pPr>
                <a:defRPr/>
              </a:pPr>
              <a:t>‹#›</a:t>
            </a:fld>
            <a:endParaRPr lang="en-US" dirty="0"/>
          </a:p>
        </p:txBody>
      </p:sp>
    </p:spTree>
    <p:extLst>
      <p:ext uri="{BB962C8B-B14F-4D97-AF65-F5344CB8AC3E}">
        <p14:creationId xmlns:p14="http://schemas.microsoft.com/office/powerpoint/2010/main" val="51449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660331F6-AD21-4A9B-B8C0-6FE9B16A7255}" type="slidenum">
              <a:rPr lang="en-US" smtClean="0"/>
              <a:pPr>
                <a:defRPr/>
              </a:pPr>
              <a:t>‹#›</a:t>
            </a:fld>
            <a:endParaRPr lang="en-US" dirty="0"/>
          </a:p>
        </p:txBody>
      </p:sp>
    </p:spTree>
    <p:extLst>
      <p:ext uri="{BB962C8B-B14F-4D97-AF65-F5344CB8AC3E}">
        <p14:creationId xmlns:p14="http://schemas.microsoft.com/office/powerpoint/2010/main" val="6588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544BE8E4-87B1-4F5B-ADD4-9D9990E73128}" type="slidenum">
              <a:rPr lang="en-US" smtClean="0"/>
              <a:pPr>
                <a:defRPr/>
              </a:pPr>
              <a:t>‹#›</a:t>
            </a:fld>
            <a:endParaRPr lang="en-US" dirty="0"/>
          </a:p>
        </p:txBody>
      </p:sp>
    </p:spTree>
    <p:extLst>
      <p:ext uri="{BB962C8B-B14F-4D97-AF65-F5344CB8AC3E}">
        <p14:creationId xmlns:p14="http://schemas.microsoft.com/office/powerpoint/2010/main" val="3045903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0441173E-0093-4ED5-A9E5-BA48D8653CCA}" type="slidenum">
              <a:rPr lang="en-US" smtClean="0"/>
              <a:pPr>
                <a:defRPr/>
              </a:pPr>
              <a:t>‹#›</a:t>
            </a:fld>
            <a:endParaRPr lang="en-US" dirty="0"/>
          </a:p>
        </p:txBody>
      </p:sp>
    </p:spTree>
    <p:extLst>
      <p:ext uri="{BB962C8B-B14F-4D97-AF65-F5344CB8AC3E}">
        <p14:creationId xmlns:p14="http://schemas.microsoft.com/office/powerpoint/2010/main" val="225809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71B4AEC-5DA4-4323-AADB-8331614E1981}" type="slidenum">
              <a:rPr lang="en-US" smtClean="0"/>
              <a:pPr>
                <a:defRPr/>
              </a:pPr>
              <a:t>‹#›</a:t>
            </a:fld>
            <a:endParaRPr lang="en-US" dirty="0"/>
          </a:p>
        </p:txBody>
      </p:sp>
    </p:spTree>
    <p:extLst>
      <p:ext uri="{BB962C8B-B14F-4D97-AF65-F5344CB8AC3E}">
        <p14:creationId xmlns:p14="http://schemas.microsoft.com/office/powerpoint/2010/main" val="3266441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631B9CD-E78D-436E-AEA6-3A7A9135518E}" type="slidenum">
              <a:rPr lang="en-US" smtClean="0"/>
              <a:pPr>
                <a:defRPr/>
              </a:pPr>
              <a:t>‹#›</a:t>
            </a:fld>
            <a:endParaRPr lang="en-US" dirty="0"/>
          </a:p>
        </p:txBody>
      </p:sp>
    </p:spTree>
    <p:extLst>
      <p:ext uri="{BB962C8B-B14F-4D97-AF65-F5344CB8AC3E}">
        <p14:creationId xmlns:p14="http://schemas.microsoft.com/office/powerpoint/2010/main" val="3585310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4FF27308-985B-46EF-965B-F3A370DDA7A4}" type="slidenum">
              <a:rPr lang="en-US" smtClean="0"/>
              <a:pPr>
                <a:defRPr/>
              </a:pPr>
              <a:t>‹#›</a:t>
            </a:fld>
            <a:endParaRPr lang="en-US" dirty="0"/>
          </a:p>
        </p:txBody>
      </p:sp>
    </p:spTree>
    <p:extLst>
      <p:ext uri="{BB962C8B-B14F-4D97-AF65-F5344CB8AC3E}">
        <p14:creationId xmlns:p14="http://schemas.microsoft.com/office/powerpoint/2010/main" val="1693819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14C563F-E4C7-4AF4-AF6F-C3DBDF833706}" type="slidenum">
              <a:rPr lang="en-US" smtClean="0"/>
              <a:pPr>
                <a:defRPr/>
              </a:pPr>
              <a:t>‹#›</a:t>
            </a:fld>
            <a:endParaRPr lang="en-US" dirty="0"/>
          </a:p>
        </p:txBody>
      </p:sp>
    </p:spTree>
    <p:extLst>
      <p:ext uri="{BB962C8B-B14F-4D97-AF65-F5344CB8AC3E}">
        <p14:creationId xmlns:p14="http://schemas.microsoft.com/office/powerpoint/2010/main" val="3791033245"/>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image" Target="../media/image41.emf"/></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emf"/><Relationship Id="rId7" Type="http://schemas.openxmlformats.org/officeDocument/2006/relationships/image" Target="../media/image56.png"/><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8.emf"/></Relationships>
</file>

<file path=ppt/slides/_rels/slide15.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png"/><Relationship Id="rId4" Type="http://schemas.openxmlformats.org/officeDocument/2006/relationships/image" Target="../media/image61.emf"/></Relationships>
</file>

<file path=ppt/slides/_rels/slide1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emf"/><Relationship Id="rId4" Type="http://schemas.openxmlformats.org/officeDocument/2006/relationships/image" Target="../media/image67.emf"/></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emf"/><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emf"/><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image" Target="../media/image89.emf"/></Relationships>
</file>

<file path=ppt/slides/_rels/slide21.xml.rels><?xml version="1.0" encoding="UTF-8" standalone="yes"?>
<Relationships xmlns="http://schemas.openxmlformats.org/package/2006/relationships"><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image" Target="../media/image92.emf"/><Relationship Id="rId1" Type="http://schemas.openxmlformats.org/officeDocument/2006/relationships/slideLayout" Target="../slideLayouts/slideLayout2.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emf"/><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emf"/></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emf"/><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8.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7.bin"/><Relationship Id="rId18" Type="http://schemas.openxmlformats.org/officeDocument/2006/relationships/image" Target="../media/image127.wmf"/><Relationship Id="rId26" Type="http://schemas.openxmlformats.org/officeDocument/2006/relationships/image" Target="../media/image131.wmf"/><Relationship Id="rId3" Type="http://schemas.openxmlformats.org/officeDocument/2006/relationships/oleObject" Target="../embeddings/oleObject2.bin"/><Relationship Id="rId21" Type="http://schemas.openxmlformats.org/officeDocument/2006/relationships/oleObject" Target="../embeddings/oleObject11.bin"/><Relationship Id="rId7" Type="http://schemas.openxmlformats.org/officeDocument/2006/relationships/oleObject" Target="../embeddings/oleObject4.bin"/><Relationship Id="rId12" Type="http://schemas.openxmlformats.org/officeDocument/2006/relationships/image" Target="../media/image124.wmf"/><Relationship Id="rId17" Type="http://schemas.openxmlformats.org/officeDocument/2006/relationships/oleObject" Target="../embeddings/oleObject9.bin"/><Relationship Id="rId25" Type="http://schemas.openxmlformats.org/officeDocument/2006/relationships/oleObject" Target="../embeddings/oleObject13.bin"/><Relationship Id="rId2" Type="http://schemas.openxmlformats.org/officeDocument/2006/relationships/slideLayout" Target="../slideLayouts/slideLayout2.xml"/><Relationship Id="rId16" Type="http://schemas.openxmlformats.org/officeDocument/2006/relationships/image" Target="../media/image126.wmf"/><Relationship Id="rId20" Type="http://schemas.openxmlformats.org/officeDocument/2006/relationships/image" Target="../media/image128.wmf"/><Relationship Id="rId29"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image" Target="../media/image121.wmf"/><Relationship Id="rId11" Type="http://schemas.openxmlformats.org/officeDocument/2006/relationships/oleObject" Target="../embeddings/oleObject6.bin"/><Relationship Id="rId24" Type="http://schemas.openxmlformats.org/officeDocument/2006/relationships/image" Target="../media/image130.wmf"/><Relationship Id="rId5" Type="http://schemas.openxmlformats.org/officeDocument/2006/relationships/oleObject" Target="../embeddings/oleObject3.bin"/><Relationship Id="rId15" Type="http://schemas.openxmlformats.org/officeDocument/2006/relationships/oleObject" Target="../embeddings/oleObject8.bin"/><Relationship Id="rId23" Type="http://schemas.openxmlformats.org/officeDocument/2006/relationships/oleObject" Target="../embeddings/oleObject12.bin"/><Relationship Id="rId28" Type="http://schemas.openxmlformats.org/officeDocument/2006/relationships/image" Target="../media/image132.wmf"/><Relationship Id="rId10" Type="http://schemas.openxmlformats.org/officeDocument/2006/relationships/image" Target="../media/image123.wmf"/><Relationship Id="rId19" Type="http://schemas.openxmlformats.org/officeDocument/2006/relationships/oleObject" Target="../embeddings/oleObject10.bin"/><Relationship Id="rId4" Type="http://schemas.openxmlformats.org/officeDocument/2006/relationships/image" Target="../media/image120.wmf"/><Relationship Id="rId9" Type="http://schemas.openxmlformats.org/officeDocument/2006/relationships/oleObject" Target="../embeddings/oleObject5.bin"/><Relationship Id="rId14" Type="http://schemas.openxmlformats.org/officeDocument/2006/relationships/image" Target="../media/image125.wmf"/><Relationship Id="rId22" Type="http://schemas.openxmlformats.org/officeDocument/2006/relationships/image" Target="../media/image129.wmf"/><Relationship Id="rId27" Type="http://schemas.openxmlformats.org/officeDocument/2006/relationships/oleObject" Target="../embeddings/oleObject14.bin"/><Relationship Id="rId30" Type="http://schemas.openxmlformats.org/officeDocument/2006/relationships/image" Target="../media/image133.wmf"/></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36.wmf"/><Relationship Id="rId13" Type="http://schemas.openxmlformats.org/officeDocument/2006/relationships/oleObject" Target="../embeddings/oleObject21.bin"/><Relationship Id="rId18" Type="http://schemas.openxmlformats.org/officeDocument/2006/relationships/image" Target="../media/image141.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138.wmf"/><Relationship Id="rId17"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image" Target="../media/image140.wmf"/><Relationship Id="rId1" Type="http://schemas.openxmlformats.org/officeDocument/2006/relationships/vmlDrawing" Target="../drawings/vmlDrawing3.vml"/><Relationship Id="rId6" Type="http://schemas.openxmlformats.org/officeDocument/2006/relationships/image" Target="../media/image135.wmf"/><Relationship Id="rId11" Type="http://schemas.openxmlformats.org/officeDocument/2006/relationships/oleObject" Target="../embeddings/oleObject20.bin"/><Relationship Id="rId5" Type="http://schemas.openxmlformats.org/officeDocument/2006/relationships/oleObject" Target="../embeddings/oleObject17.bin"/><Relationship Id="rId15" Type="http://schemas.openxmlformats.org/officeDocument/2006/relationships/oleObject" Target="../embeddings/oleObject22.bin"/><Relationship Id="rId10" Type="http://schemas.openxmlformats.org/officeDocument/2006/relationships/image" Target="../media/image137.wmf"/><Relationship Id="rId19" Type="http://schemas.openxmlformats.org/officeDocument/2006/relationships/image" Target="../media/image142.png"/><Relationship Id="rId4" Type="http://schemas.openxmlformats.org/officeDocument/2006/relationships/image" Target="../media/image134.wmf"/><Relationship Id="rId9" Type="http://schemas.openxmlformats.org/officeDocument/2006/relationships/oleObject" Target="../embeddings/oleObject19.bin"/><Relationship Id="rId14" Type="http://schemas.openxmlformats.org/officeDocument/2006/relationships/image" Target="../media/image139.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14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5.bin"/><Relationship Id="rId5" Type="http://schemas.openxmlformats.org/officeDocument/2006/relationships/image" Target="../media/image145.emf"/><Relationship Id="rId4" Type="http://schemas.openxmlformats.org/officeDocument/2006/relationships/image" Target="../media/image143.wmf"/></Relationships>
</file>

<file path=ppt/slides/_rels/slide32.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image" Target="../media/image151.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15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7.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149.wmf"/><Relationship Id="rId4" Type="http://schemas.openxmlformats.org/officeDocument/2006/relationships/image" Target="../media/image146.wmf"/><Relationship Id="rId9" Type="http://schemas.openxmlformats.org/officeDocument/2006/relationships/oleObject" Target="../embeddings/oleObject29.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35.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3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3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3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5"/>
          <p:cNvGraphicFramePr>
            <a:graphicFrameLocks noChangeAspect="1"/>
          </p:cNvGraphicFramePr>
          <p:nvPr>
            <p:extLst>
              <p:ext uri="{D42A27DB-BD31-4B8C-83A1-F6EECF244321}">
                <p14:modId xmlns:p14="http://schemas.microsoft.com/office/powerpoint/2010/main" val="2448207295"/>
              </p:ext>
            </p:extLst>
          </p:nvPr>
        </p:nvGraphicFramePr>
        <p:xfrm>
          <a:off x="7502640" y="728503"/>
          <a:ext cx="990600" cy="957065"/>
        </p:xfrm>
        <a:graphic>
          <a:graphicData uri="http://schemas.openxmlformats.org/presentationml/2006/ole">
            <mc:AlternateContent xmlns:mc="http://schemas.openxmlformats.org/markup-compatibility/2006">
              <mc:Choice xmlns:v="urn:schemas-microsoft-com:vml" Requires="v">
                <p:oleObj spid="_x0000_s1379" name="Document" r:id="rId3" imgW="2853720" imgH="2755080" progId="">
                  <p:embed/>
                </p:oleObj>
              </mc:Choice>
              <mc:Fallback>
                <p:oleObj name="Document" r:id="rId3" imgW="2853720" imgH="275508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640" y="728503"/>
                        <a:ext cx="990600" cy="957065"/>
                      </a:xfrm>
                      <a:prstGeom prst="rect">
                        <a:avLst/>
                      </a:prstGeom>
                      <a:noFill/>
                      <a:ln>
                        <a:noFill/>
                      </a:ln>
                      <a:effectLst/>
                      <a:extLst/>
                    </p:spPr>
                  </p:pic>
                </p:oleObj>
              </mc:Fallback>
            </mc:AlternateContent>
          </a:graphicData>
        </a:graphic>
      </p:graphicFrame>
      <p:sp>
        <p:nvSpPr>
          <p:cNvPr id="1028" name="Text Box 6"/>
          <p:cNvSpPr txBox="1">
            <a:spLocks noChangeArrowheads="1"/>
          </p:cNvSpPr>
          <p:nvPr/>
        </p:nvSpPr>
        <p:spPr bwMode="auto">
          <a:xfrm>
            <a:off x="914400" y="4465081"/>
            <a:ext cx="7488447" cy="338554"/>
          </a:xfrm>
          <a:prstGeom prst="rect">
            <a:avLst/>
          </a:prstGeom>
          <a:noFill/>
          <a:ln w="9525">
            <a:noFill/>
            <a:miter lim="800000"/>
            <a:headEnd/>
            <a:tailEnd/>
          </a:ln>
        </p:spPr>
        <p:txBody>
          <a:bodyPr wrap="square">
            <a:spAutoFit/>
          </a:bodyPr>
          <a:lstStyle/>
          <a:p>
            <a:pPr algn="ctr">
              <a:spcBef>
                <a:spcPct val="50000"/>
              </a:spcBef>
            </a:pPr>
            <a:r>
              <a:rPr lang="en-US" sz="1600" dirty="0" smtClean="0">
                <a:latin typeface="Arial" pitchFamily="34" charset="0"/>
                <a:cs typeface="Arial" pitchFamily="34" charset="0"/>
              </a:rPr>
              <a:t>Bulgarian Academy of Sciences, Institute of Chemical Engineering (IChE-BAS)</a:t>
            </a:r>
            <a:endParaRPr lang="bg-BG" sz="1600" dirty="0">
              <a:latin typeface="Arial" pitchFamily="34" charset="0"/>
              <a:cs typeface="Arial" pitchFamily="34" charset="0"/>
            </a:endParaRPr>
          </a:p>
        </p:txBody>
      </p:sp>
      <p:sp>
        <p:nvSpPr>
          <p:cNvPr id="1029" name="Text Box 7"/>
          <p:cNvSpPr txBox="1">
            <a:spLocks noChangeArrowheads="1"/>
          </p:cNvSpPr>
          <p:nvPr/>
        </p:nvSpPr>
        <p:spPr bwMode="auto">
          <a:xfrm>
            <a:off x="494860" y="3722130"/>
            <a:ext cx="8299484" cy="461665"/>
          </a:xfrm>
          <a:prstGeom prst="rect">
            <a:avLst/>
          </a:prstGeom>
          <a:noFill/>
          <a:ln w="9525">
            <a:noFill/>
            <a:miter lim="800000"/>
            <a:headEnd/>
            <a:tailEnd/>
          </a:ln>
        </p:spPr>
        <p:txBody>
          <a:bodyPr wrap="square">
            <a:spAutoFit/>
          </a:bodyPr>
          <a:lstStyle/>
          <a:p>
            <a:pPr algn="ctr"/>
            <a:r>
              <a:rPr lang="en-CA" sz="2400" u="sng" dirty="0" smtClean="0"/>
              <a:t>Assoc. prof. PhD Tatyana Petrova</a:t>
            </a:r>
            <a:r>
              <a:rPr lang="en-CA" sz="2400" dirty="0" smtClean="0"/>
              <a:t> </a:t>
            </a:r>
            <a:endParaRPr lang="en-US" sz="2400" dirty="0"/>
          </a:p>
        </p:txBody>
      </p:sp>
      <p:sp>
        <p:nvSpPr>
          <p:cNvPr id="2061"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8" name="Rectangle 7"/>
          <p:cNvSpPr>
            <a:spLocks noChangeArrowheads="1"/>
          </p:cNvSpPr>
          <p:nvPr/>
        </p:nvSpPr>
        <p:spPr bwMode="auto">
          <a:xfrm>
            <a:off x="93452" y="2240515"/>
            <a:ext cx="8957096" cy="1200329"/>
          </a:xfrm>
          <a:prstGeom prst="rect">
            <a:avLst/>
          </a:prstGeom>
          <a:noFill/>
          <a:ln w="9525">
            <a:noFill/>
            <a:miter lim="800000"/>
            <a:headEnd/>
            <a:tailEnd/>
          </a:ln>
          <a:effectLst/>
        </p:spPr>
        <p:txBody>
          <a:bodyPr wrap="square" anchor="ctr">
            <a:spAutoFit/>
          </a:bodyPr>
          <a:lstStyle/>
          <a:p>
            <a:pPr algn="ctr">
              <a:tabLst>
                <a:tab pos="2343150" algn="l"/>
              </a:tabLst>
            </a:pPr>
            <a:r>
              <a:rPr lang="en-US" sz="2400" b="1" dirty="0">
                <a:latin typeface="Comic Sans MS" panose="030F0702030302020204" pitchFamily="66" charset="0"/>
                <a:ea typeface="Times New Roman" panose="02020603050405020304" pitchFamily="18" charset="0"/>
                <a:cs typeface="Times New Roman" panose="02020603050405020304" pitchFamily="18" charset="0"/>
              </a:rPr>
              <a:t>“Analytical modeling of stresses and strains </a:t>
            </a:r>
            <a:endParaRPr lang="en-US" sz="2400" b="1" dirty="0" smtClean="0">
              <a:latin typeface="Comic Sans MS" panose="030F0702030302020204" pitchFamily="66" charset="0"/>
              <a:ea typeface="Times New Roman" panose="02020603050405020304" pitchFamily="18" charset="0"/>
              <a:cs typeface="Times New Roman" panose="02020603050405020304" pitchFamily="18" charset="0"/>
            </a:endParaRPr>
          </a:p>
          <a:p>
            <a:pPr algn="ctr">
              <a:tabLst>
                <a:tab pos="2343150" algn="l"/>
              </a:tabLst>
            </a:pPr>
            <a:r>
              <a:rPr lang="en-US" sz="2400" b="1" dirty="0" smtClean="0">
                <a:latin typeface="Comic Sans MS" panose="030F0702030302020204" pitchFamily="66" charset="0"/>
                <a:ea typeface="Times New Roman" panose="02020603050405020304" pitchFamily="18" charset="0"/>
                <a:cs typeface="Times New Roman" panose="02020603050405020304" pitchFamily="18" charset="0"/>
              </a:rPr>
              <a:t>for nanocomposite </a:t>
            </a:r>
            <a:r>
              <a:rPr lang="en-US" sz="2400" b="1" dirty="0">
                <a:latin typeface="Comic Sans MS" panose="030F0702030302020204" pitchFamily="66" charset="0"/>
                <a:ea typeface="Times New Roman" panose="02020603050405020304" pitchFamily="18" charset="0"/>
                <a:cs typeface="Times New Roman" panose="02020603050405020304" pitchFamily="18" charset="0"/>
              </a:rPr>
              <a:t>structures </a:t>
            </a:r>
            <a:endParaRPr lang="en-US" sz="2400" b="1" dirty="0" smtClean="0">
              <a:latin typeface="Comic Sans MS" panose="030F0702030302020204" pitchFamily="66" charset="0"/>
              <a:ea typeface="Times New Roman" panose="02020603050405020304" pitchFamily="18" charset="0"/>
              <a:cs typeface="Times New Roman" panose="02020603050405020304" pitchFamily="18" charset="0"/>
            </a:endParaRPr>
          </a:p>
          <a:p>
            <a:pPr algn="ctr">
              <a:tabLst>
                <a:tab pos="2343150" algn="l"/>
              </a:tabLst>
            </a:pPr>
            <a:r>
              <a:rPr lang="en-US" sz="2400" b="1" dirty="0" smtClean="0">
                <a:latin typeface="Comic Sans MS" panose="030F0702030302020204" pitchFamily="66" charset="0"/>
                <a:ea typeface="Times New Roman" panose="02020603050405020304" pitchFamily="18" charset="0"/>
                <a:cs typeface="Times New Roman" panose="02020603050405020304" pitchFamily="18" charset="0"/>
              </a:rPr>
              <a:t>- </a:t>
            </a:r>
            <a:r>
              <a:rPr lang="en-US" sz="2400" b="1" dirty="0">
                <a:latin typeface="Comic Sans MS" panose="030F0702030302020204" pitchFamily="66" charset="0"/>
                <a:ea typeface="Times New Roman" panose="02020603050405020304" pitchFamily="18" charset="0"/>
                <a:cs typeface="Times New Roman" panose="02020603050405020304" pitchFamily="18" charset="0"/>
              </a:rPr>
              <a:t>opportunities </a:t>
            </a:r>
            <a:r>
              <a:rPr lang="en-US" sz="2400" b="1" dirty="0" smtClean="0">
                <a:latin typeface="Comic Sans MS" panose="030F0702030302020204" pitchFamily="66" charset="0"/>
                <a:ea typeface="Times New Roman" panose="02020603050405020304" pitchFamily="18" charset="0"/>
                <a:cs typeface="Times New Roman" panose="02020603050405020304" pitchFamily="18" charset="0"/>
              </a:rPr>
              <a:t>and </a:t>
            </a:r>
            <a:r>
              <a:rPr lang="en-US" sz="2400" b="1" dirty="0">
                <a:latin typeface="Comic Sans MS" panose="030F0702030302020204" pitchFamily="66" charset="0"/>
                <a:ea typeface="Times New Roman" panose="02020603050405020304" pitchFamily="18" charset="0"/>
                <a:cs typeface="Times New Roman" panose="02020603050405020304" pitchFamily="18" charset="0"/>
              </a:rPr>
              <a:t>challenges</a:t>
            </a:r>
            <a:r>
              <a:rPr lang="bg-BG" sz="2400" b="1" dirty="0">
                <a:latin typeface="Comic Sans MS" panose="030F0702030302020204" pitchFamily="66" charset="0"/>
                <a:ea typeface="Times New Roman" panose="02020603050405020304" pitchFamily="18" charset="0"/>
                <a:cs typeface="Times New Roman" panose="02020603050405020304" pitchFamily="18" charset="0"/>
              </a:rPr>
              <a:t>“</a:t>
            </a:r>
            <a:endParaRPr lang="en-US" sz="2400" b="1" dirty="0">
              <a:solidFill>
                <a:srgbClr val="006699"/>
              </a:solidFill>
              <a:effectLst>
                <a:outerShdw blurRad="38100" dist="38100" dir="2700000" algn="tl">
                  <a:srgbClr val="C0C0C0"/>
                </a:outerShdw>
              </a:effectLst>
              <a:latin typeface="Arial" panose="020B0604020202020204" pitchFamily="34" charset="0"/>
              <a:ea typeface="Times New Roman" panose="02020603050405020304" pitchFamily="18"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092" y="447632"/>
            <a:ext cx="1219200" cy="1346200"/>
          </a:xfrm>
          <a:prstGeom prst="rect">
            <a:avLst/>
          </a:prstGeom>
        </p:spPr>
      </p:pic>
      <p:pic>
        <p:nvPicPr>
          <p:cNvPr id="2" name="Picture 1"/>
          <p:cNvPicPr>
            <a:picLocks noChangeAspect="1"/>
          </p:cNvPicPr>
          <p:nvPr/>
        </p:nvPicPr>
        <p:blipFill>
          <a:blip r:embed="rId6"/>
          <a:stretch>
            <a:fillRect/>
          </a:stretch>
        </p:blipFill>
        <p:spPr>
          <a:xfrm>
            <a:off x="2616946" y="550988"/>
            <a:ext cx="4191000" cy="1085850"/>
          </a:xfrm>
          <a:prstGeom prst="rect">
            <a:avLst/>
          </a:prstGeom>
        </p:spPr>
      </p:pic>
      <p:sp>
        <p:nvSpPr>
          <p:cNvPr id="3" name="Rectangle 2"/>
          <p:cNvSpPr/>
          <p:nvPr/>
        </p:nvSpPr>
        <p:spPr>
          <a:xfrm>
            <a:off x="92552" y="5734049"/>
            <a:ext cx="8958895" cy="584775"/>
          </a:xfrm>
          <a:prstGeom prst="rect">
            <a:avLst/>
          </a:prstGeom>
        </p:spPr>
        <p:txBody>
          <a:bodyPr wrap="square">
            <a:spAutoFit/>
          </a:bodyPr>
          <a:lstStyle/>
          <a:p>
            <a:pPr algn="ctr"/>
            <a:r>
              <a:rPr lang="en-US" sz="1600" dirty="0" smtClean="0">
                <a:solidFill>
                  <a:srgbClr val="FF0000"/>
                </a:solidFill>
              </a:rPr>
              <a:t>Under the financial </a:t>
            </a:r>
            <a:r>
              <a:rPr lang="en-US" sz="1600" dirty="0">
                <a:solidFill>
                  <a:srgbClr val="FF0000"/>
                </a:solidFill>
              </a:rPr>
              <a:t>support </a:t>
            </a:r>
            <a:r>
              <a:rPr lang="en-US" sz="1600" dirty="0" smtClean="0">
                <a:solidFill>
                  <a:srgbClr val="FF0000"/>
                </a:solidFill>
              </a:rPr>
              <a:t>of </a:t>
            </a:r>
            <a:r>
              <a:rPr lang="en-US" sz="1600" dirty="0">
                <a:solidFill>
                  <a:srgbClr val="FF0000"/>
                </a:solidFill>
              </a:rPr>
              <a:t>Bulgarian National Science </a:t>
            </a:r>
            <a:r>
              <a:rPr lang="en-US" sz="1600" dirty="0" smtClean="0">
                <a:solidFill>
                  <a:srgbClr val="FF0000"/>
                </a:solidFill>
              </a:rPr>
              <a:t>Fund for </a:t>
            </a:r>
            <a:r>
              <a:rPr lang="en-US" sz="1600" dirty="0">
                <a:solidFill>
                  <a:srgbClr val="FF0000"/>
                </a:solidFill>
              </a:rPr>
              <a:t>project </a:t>
            </a:r>
            <a:r>
              <a:rPr lang="en-US" sz="1600" dirty="0" smtClean="0">
                <a:solidFill>
                  <a:srgbClr val="FF0000"/>
                </a:solidFill>
              </a:rPr>
              <a:t>КП-06-Н57/3/15.11.2021</a:t>
            </a:r>
            <a:r>
              <a:rPr lang="en-US" sz="1600" dirty="0">
                <a:solidFill>
                  <a:srgbClr val="FF0000"/>
                </a:solidFill>
              </a:rPr>
              <a:t>, </a:t>
            </a:r>
            <a:endParaRPr lang="en-US" sz="1600" dirty="0" smtClean="0">
              <a:solidFill>
                <a:srgbClr val="FF0000"/>
              </a:solidFill>
            </a:endParaRPr>
          </a:p>
          <a:p>
            <a:pPr algn="ctr"/>
            <a:r>
              <a:rPr lang="en-US" sz="1600" dirty="0" smtClean="0">
                <a:solidFill>
                  <a:srgbClr val="FF0000"/>
                </a:solidFill>
              </a:rPr>
              <a:t>“Optimal </a:t>
            </a:r>
            <a:r>
              <a:rPr lang="en-US" sz="1600" dirty="0">
                <a:solidFill>
                  <a:srgbClr val="FF0000"/>
                </a:solidFill>
              </a:rPr>
              <a:t>safe load and geometry for layered nanocomposites under thermomechanical </a:t>
            </a:r>
            <a:r>
              <a:rPr lang="en-US" sz="1600" dirty="0" smtClean="0">
                <a:solidFill>
                  <a:srgbClr val="FF0000"/>
                </a:solidFill>
              </a:rPr>
              <a:t>loading”</a:t>
            </a:r>
            <a:endParaRPr lang="en-US" sz="1600"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3247"/>
    </mc:Choice>
    <mc:Fallback xmlns="">
      <p:transition spd="slow" advTm="2324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TextBox 4"/>
          <p:cNvSpPr txBox="1"/>
          <p:nvPr/>
        </p:nvSpPr>
        <p:spPr>
          <a:xfrm>
            <a:off x="31417" y="92294"/>
            <a:ext cx="9075639" cy="338554"/>
          </a:xfrm>
          <a:prstGeom prst="rect">
            <a:avLst/>
          </a:prstGeom>
          <a:noFill/>
        </p:spPr>
        <p:txBody>
          <a:bodyPr wrap="square" rtlCol="0">
            <a:spAutoFit/>
          </a:bodyPr>
          <a:lstStyle/>
          <a:p>
            <a:r>
              <a:rPr lang="en-US" sz="1600" b="1" dirty="0" smtClean="0">
                <a:latin typeface="Comic Sans MS" panose="030F0702030302020204" pitchFamily="66" charset="0"/>
              </a:rPr>
              <a:t>EXAMPLES OF SHEAR-LAG MODEL SOLUTIONS FOR CARBON NANOTUBES/MATRIX</a:t>
            </a:r>
            <a:endParaRPr lang="en-US" sz="1600" b="1" dirty="0">
              <a:latin typeface="Comic Sans MS" panose="030F0702030302020204" pitchFamily="66" charset="0"/>
            </a:endParaRPr>
          </a:p>
        </p:txBody>
      </p:sp>
      <p:sp>
        <p:nvSpPr>
          <p:cNvPr id="6" name="Rectangle 5"/>
          <p:cNvSpPr/>
          <p:nvPr/>
        </p:nvSpPr>
        <p:spPr>
          <a:xfrm>
            <a:off x="80108" y="570151"/>
            <a:ext cx="3209533" cy="310919"/>
          </a:xfrm>
          <a:prstGeom prst="rect">
            <a:avLst/>
          </a:prstGeom>
        </p:spPr>
        <p:txBody>
          <a:bodyPr wrap="none">
            <a:spAutoFit/>
          </a:bodyPr>
          <a:lstStyle/>
          <a:p>
            <a:pPr>
              <a:lnSpc>
                <a:spcPct val="110000"/>
              </a:lnSpc>
              <a:tabLst>
                <a:tab pos="4508500" algn="r"/>
                <a:tab pos="457200" algn="l"/>
              </a:tabLst>
            </a:pPr>
            <a:r>
              <a:rPr lang="en-US" sz="1400" b="1" dirty="0" smtClean="0">
                <a:solidFill>
                  <a:srgbClr val="FF0000"/>
                </a:solidFill>
                <a:effectLst/>
                <a:latin typeface="Arial" panose="020B0604020202020204" pitchFamily="34" charset="0"/>
                <a:ea typeface="Calibri" panose="020F0502020204030204" pitchFamily="34" charset="0"/>
                <a:cs typeface="Times New Roman" panose="02020603050405020304" pitchFamily="18" charset="0"/>
              </a:rPr>
              <a:t>Gao and Li, 2005 – SWCNT/polymer</a:t>
            </a:r>
            <a:endParaRPr lang="en-US" sz="14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8" name="Picture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381" y="943587"/>
            <a:ext cx="3438526" cy="1711008"/>
          </a:xfrm>
          <a:prstGeom prst="rect">
            <a:avLst/>
          </a:prstGeom>
          <a:noFill/>
          <a:ln>
            <a:noFill/>
          </a:ln>
        </p:spPr>
      </p:pic>
      <p:pic>
        <p:nvPicPr>
          <p:cNvPr id="10" name="Picture 9"/>
          <p:cNvPicPr>
            <a:picLocks noChangeAspect="1"/>
          </p:cNvPicPr>
          <p:nvPr/>
        </p:nvPicPr>
        <p:blipFill>
          <a:blip r:embed="rId3"/>
          <a:stretch>
            <a:fillRect/>
          </a:stretch>
        </p:blipFill>
        <p:spPr>
          <a:xfrm>
            <a:off x="3744089" y="559187"/>
            <a:ext cx="4591050" cy="2295525"/>
          </a:xfrm>
          <a:prstGeom prst="rect">
            <a:avLst/>
          </a:prstGeom>
        </p:spPr>
      </p:pic>
      <p:sp>
        <p:nvSpPr>
          <p:cNvPr id="13" name="Rectangle 12"/>
          <p:cNvSpPr/>
          <p:nvPr/>
        </p:nvSpPr>
        <p:spPr>
          <a:xfrm>
            <a:off x="204380" y="2816365"/>
            <a:ext cx="8806420" cy="397032"/>
          </a:xfrm>
          <a:prstGeom prst="rect">
            <a:avLst/>
          </a:prstGeom>
        </p:spPr>
        <p:txBody>
          <a:bodyPr wrap="square">
            <a:spAutoFit/>
          </a:bodyPr>
          <a:lstStyle/>
          <a:p>
            <a:pPr>
              <a:lnSpc>
                <a:spcPct val="110000"/>
              </a:lnSpc>
              <a:tabLst>
                <a:tab pos="4508500" algn="r"/>
                <a:tab pos="457200" algn="l"/>
              </a:tabLst>
            </a:pPr>
            <a:r>
              <a:rPr lang="en-US" b="1" dirty="0" smtClean="0">
                <a:latin typeface="AdvEPSTIM-I"/>
                <a:ea typeface="Calibri" panose="020F0502020204030204" pitchFamily="34" charset="0"/>
                <a:cs typeface="AdvEPSTIM-I"/>
              </a:rPr>
              <a:t>Solutions for axial and shear stresses </a:t>
            </a:r>
            <a:r>
              <a:rPr lang="en-US" b="1" dirty="0">
                <a:latin typeface="AdvEPSTIM-I"/>
                <a:ea typeface="Calibri" panose="020F0502020204030204" pitchFamily="34" charset="0"/>
                <a:cs typeface="AdvEPSTIM-I"/>
              </a:rPr>
              <a:t>in the reinforced region (-L</a:t>
            </a:r>
            <a:r>
              <a:rPr lang="en-US" sz="800" b="1" dirty="0">
                <a:latin typeface="AdvEPSTIM"/>
                <a:ea typeface="Calibri" panose="020F0502020204030204" pitchFamily="34" charset="0"/>
                <a:cs typeface="AdvEPSTIM"/>
              </a:rPr>
              <a:t>t &lt;</a:t>
            </a:r>
            <a:r>
              <a:rPr lang="en-US" b="1" dirty="0">
                <a:latin typeface="AdvPSMSAM10"/>
                <a:ea typeface="Calibri" panose="020F0502020204030204" pitchFamily="34" charset="0"/>
                <a:cs typeface="AdvPSMSAM10"/>
              </a:rPr>
              <a:t> </a:t>
            </a:r>
            <a:r>
              <a:rPr lang="en-US" b="1" dirty="0">
                <a:latin typeface="AdvEPSTIM-I"/>
                <a:ea typeface="Calibri" panose="020F0502020204030204" pitchFamily="34" charset="0"/>
                <a:cs typeface="AdvEPSTIM-I"/>
              </a:rPr>
              <a:t>z &lt;</a:t>
            </a:r>
            <a:r>
              <a:rPr lang="en-US" b="1" dirty="0">
                <a:latin typeface="AdvPSMSAM10"/>
                <a:ea typeface="Calibri" panose="020F0502020204030204" pitchFamily="34" charset="0"/>
                <a:cs typeface="AdvPSMSAM10"/>
              </a:rPr>
              <a:t> </a:t>
            </a:r>
            <a:r>
              <a:rPr lang="en-US" b="1" dirty="0">
                <a:latin typeface="AdvEPSTIM-I"/>
                <a:ea typeface="Calibri" panose="020F0502020204030204" pitchFamily="34" charset="0"/>
                <a:cs typeface="AdvEPSTIM-I"/>
              </a:rPr>
              <a:t>L</a:t>
            </a:r>
            <a:r>
              <a:rPr lang="en-US" sz="800" b="1" dirty="0">
                <a:latin typeface="AdvEPSTIM"/>
                <a:ea typeface="Calibri" panose="020F0502020204030204" pitchFamily="34" charset="0"/>
                <a:cs typeface="AdvEPSTIM"/>
              </a:rPr>
              <a:t>t</a:t>
            </a:r>
            <a:r>
              <a:rPr lang="en-US" b="1" dirty="0">
                <a:latin typeface="AdvEPSTIM-I"/>
                <a:ea typeface="Calibri" panose="020F0502020204030204" pitchFamily="34" charset="0"/>
                <a:cs typeface="AdvEPSTIM-I"/>
              </a:rPr>
              <a:t>), </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15" name="Picture 14"/>
          <p:cNvPicPr>
            <a:picLocks noChangeAspect="1"/>
          </p:cNvPicPr>
          <p:nvPr/>
        </p:nvPicPr>
        <p:blipFill>
          <a:blip r:embed="rId4"/>
          <a:stretch>
            <a:fillRect/>
          </a:stretch>
        </p:blipFill>
        <p:spPr>
          <a:xfrm>
            <a:off x="190525" y="3228813"/>
            <a:ext cx="4951104" cy="885987"/>
          </a:xfrm>
          <a:prstGeom prst="rect">
            <a:avLst/>
          </a:prstGeom>
          <a:ln w="19050">
            <a:solidFill>
              <a:srgbClr val="FF0000"/>
            </a:solidFill>
          </a:ln>
        </p:spPr>
      </p:pic>
      <p:pic>
        <p:nvPicPr>
          <p:cNvPr id="16" name="Picture 15"/>
          <p:cNvPicPr>
            <a:picLocks noChangeAspect="1"/>
          </p:cNvPicPr>
          <p:nvPr/>
        </p:nvPicPr>
        <p:blipFill>
          <a:blip r:embed="rId5"/>
          <a:stretch>
            <a:fillRect/>
          </a:stretch>
        </p:blipFill>
        <p:spPr>
          <a:xfrm>
            <a:off x="5410200" y="3355920"/>
            <a:ext cx="3382139" cy="702782"/>
          </a:xfrm>
          <a:prstGeom prst="rect">
            <a:avLst/>
          </a:prstGeom>
          <a:ln w="19050">
            <a:solidFill>
              <a:srgbClr val="FF0000"/>
            </a:solidFill>
          </a:ln>
        </p:spPr>
      </p:pic>
      <p:pic>
        <p:nvPicPr>
          <p:cNvPr id="17" name="Picture 16"/>
          <p:cNvPicPr>
            <a:picLocks noChangeAspect="1"/>
          </p:cNvPicPr>
          <p:nvPr/>
        </p:nvPicPr>
        <p:blipFill>
          <a:blip r:embed="rId6"/>
          <a:stretch>
            <a:fillRect/>
          </a:stretch>
        </p:blipFill>
        <p:spPr>
          <a:xfrm>
            <a:off x="204380" y="4257675"/>
            <a:ext cx="2804520" cy="2219325"/>
          </a:xfrm>
          <a:prstGeom prst="rect">
            <a:avLst/>
          </a:prstGeom>
        </p:spPr>
      </p:pic>
      <p:pic>
        <p:nvPicPr>
          <p:cNvPr id="18" name="Picture 17"/>
          <p:cNvPicPr>
            <a:picLocks noChangeAspect="1"/>
          </p:cNvPicPr>
          <p:nvPr/>
        </p:nvPicPr>
        <p:blipFill>
          <a:blip r:embed="rId7"/>
          <a:stretch>
            <a:fillRect/>
          </a:stretch>
        </p:blipFill>
        <p:spPr>
          <a:xfrm>
            <a:off x="2974264" y="4217519"/>
            <a:ext cx="2947817" cy="2299635"/>
          </a:xfrm>
          <a:prstGeom prst="rect">
            <a:avLst/>
          </a:prstGeom>
        </p:spPr>
      </p:pic>
      <p:sp>
        <p:nvSpPr>
          <p:cNvPr id="20" name="Rectangle 19"/>
          <p:cNvSpPr/>
          <p:nvPr/>
        </p:nvSpPr>
        <p:spPr>
          <a:xfrm>
            <a:off x="5824941" y="4289471"/>
            <a:ext cx="3165892" cy="1006429"/>
          </a:xfrm>
          <a:prstGeom prst="rect">
            <a:avLst/>
          </a:prstGeom>
        </p:spPr>
        <p:txBody>
          <a:bodyPr wrap="square">
            <a:spAutoFit/>
          </a:bodyPr>
          <a:lstStyle/>
          <a:p>
            <a:pPr>
              <a:lnSpc>
                <a:spcPct val="110000"/>
              </a:lnSpc>
              <a:tabLst>
                <a:tab pos="4508500" algn="r"/>
                <a:tab pos="457200" algn="l"/>
              </a:tabLst>
            </a:pPr>
            <a:r>
              <a:rPr lang="en-US" b="1" dirty="0">
                <a:latin typeface="AdvEPSTIM-I"/>
                <a:ea typeface="Calibri" panose="020F0502020204030204" pitchFamily="34" charset="0"/>
                <a:cs typeface="AdvEPSTIM-I"/>
              </a:rPr>
              <a:t>Solution in the pure matrix regions </a:t>
            </a:r>
            <a:endParaRPr lang="en-US" b="1" dirty="0" smtClean="0">
              <a:latin typeface="AdvEPSTIM-I"/>
              <a:ea typeface="Calibri" panose="020F0502020204030204" pitchFamily="34" charset="0"/>
              <a:cs typeface="AdvEPSTIM-I"/>
            </a:endParaRPr>
          </a:p>
          <a:p>
            <a:pPr>
              <a:lnSpc>
                <a:spcPct val="110000"/>
              </a:lnSpc>
              <a:tabLst>
                <a:tab pos="4508500" algn="r"/>
                <a:tab pos="457200" algn="l"/>
              </a:tabLst>
            </a:pPr>
            <a:r>
              <a:rPr lang="en-US" b="1" dirty="0" smtClean="0">
                <a:latin typeface="AdvEPSTIM-I"/>
                <a:ea typeface="Calibri" panose="020F0502020204030204" pitchFamily="34" charset="0"/>
                <a:cs typeface="AdvEPSTIM-I"/>
              </a:rPr>
              <a:t>(-</a:t>
            </a:r>
            <a:r>
              <a:rPr lang="en-US" b="1" dirty="0">
                <a:latin typeface="AdvEPSTIM-I"/>
                <a:ea typeface="Calibri" panose="020F0502020204030204" pitchFamily="34" charset="0"/>
                <a:cs typeface="AdvEPSTIM-I"/>
              </a:rPr>
              <a:t>L &lt;</a:t>
            </a:r>
            <a:r>
              <a:rPr lang="en-US" b="1" dirty="0">
                <a:latin typeface="AdvPSMSAM10"/>
                <a:ea typeface="Calibri" panose="020F0502020204030204" pitchFamily="34" charset="0"/>
                <a:cs typeface="AdvPSMSAM10"/>
              </a:rPr>
              <a:t> </a:t>
            </a:r>
            <a:r>
              <a:rPr lang="en-US" b="1" dirty="0">
                <a:latin typeface="AdvEPSTIM-I"/>
                <a:ea typeface="Calibri" panose="020F0502020204030204" pitchFamily="34" charset="0"/>
                <a:cs typeface="AdvEPSTIM-I"/>
              </a:rPr>
              <a:t>z &lt;</a:t>
            </a:r>
            <a:r>
              <a:rPr lang="en-US" b="1" dirty="0">
                <a:latin typeface="AdvPSMSAM10"/>
                <a:ea typeface="Calibri" panose="020F0502020204030204" pitchFamily="34" charset="0"/>
                <a:cs typeface="AdvPSMSAM10"/>
              </a:rPr>
              <a:t> </a:t>
            </a:r>
            <a:r>
              <a:rPr lang="en-US" b="1" dirty="0">
                <a:latin typeface="AdvP4C4E74"/>
                <a:ea typeface="Calibri" panose="020F0502020204030204" pitchFamily="34" charset="0"/>
                <a:cs typeface="AdvP4C4E74"/>
              </a:rPr>
              <a:t>-</a:t>
            </a:r>
            <a:r>
              <a:rPr lang="en-US" b="1" dirty="0">
                <a:latin typeface="AdvEPSTIM-I"/>
                <a:ea typeface="Calibri" panose="020F0502020204030204" pitchFamily="34" charset="0"/>
                <a:cs typeface="AdvEPSTIM-I"/>
              </a:rPr>
              <a:t>L</a:t>
            </a:r>
            <a:r>
              <a:rPr lang="en-US" sz="1400" b="1" dirty="0">
                <a:latin typeface="AdvEPSTIM"/>
                <a:ea typeface="Calibri" panose="020F0502020204030204" pitchFamily="34" charset="0"/>
                <a:cs typeface="AdvEPSTIM"/>
              </a:rPr>
              <a:t>t</a:t>
            </a:r>
            <a:r>
              <a:rPr lang="en-US" sz="800" b="1" dirty="0">
                <a:latin typeface="AdvEPSTIM"/>
                <a:ea typeface="Calibri" panose="020F0502020204030204" pitchFamily="34" charset="0"/>
                <a:cs typeface="AdvEPSTIM"/>
              </a:rPr>
              <a:t> </a:t>
            </a:r>
            <a:r>
              <a:rPr lang="en-US" sz="800" b="1" dirty="0" smtClean="0">
                <a:latin typeface="AdvEPSTIM"/>
                <a:ea typeface="Calibri" panose="020F0502020204030204" pitchFamily="34" charset="0"/>
                <a:cs typeface="AdvEPSTIM"/>
              </a:rPr>
              <a:t>   </a:t>
            </a:r>
            <a:r>
              <a:rPr lang="en-US" b="1" dirty="0" smtClean="0">
                <a:latin typeface="AdvEPSTIM-I"/>
                <a:ea typeface="Calibri" panose="020F0502020204030204" pitchFamily="34" charset="0"/>
                <a:cs typeface="AdvEPSTIM-I"/>
              </a:rPr>
              <a:t>and </a:t>
            </a:r>
            <a:r>
              <a:rPr lang="en-US" b="1" dirty="0">
                <a:latin typeface="AdvEPSTIM-I"/>
                <a:ea typeface="Calibri" panose="020F0502020204030204" pitchFamily="34" charset="0"/>
                <a:cs typeface="AdvEPSTIM-I"/>
              </a:rPr>
              <a:t>L</a:t>
            </a:r>
            <a:r>
              <a:rPr lang="en-US" sz="1400" b="1" dirty="0">
                <a:latin typeface="AdvEPSTIM"/>
                <a:ea typeface="Calibri" panose="020F0502020204030204" pitchFamily="34" charset="0"/>
                <a:cs typeface="AdvEPSTIM"/>
              </a:rPr>
              <a:t>t </a:t>
            </a:r>
            <a:r>
              <a:rPr lang="en-US" sz="800" b="1" dirty="0">
                <a:latin typeface="AdvEPSTIM"/>
                <a:ea typeface="Calibri" panose="020F0502020204030204" pitchFamily="34" charset="0"/>
                <a:cs typeface="AdvEPSTIM"/>
              </a:rPr>
              <a:t>&lt;</a:t>
            </a:r>
            <a:r>
              <a:rPr lang="en-US" b="1" dirty="0">
                <a:latin typeface="AdvPSMSAM10"/>
                <a:ea typeface="Calibri" panose="020F0502020204030204" pitchFamily="34" charset="0"/>
                <a:cs typeface="AdvPSMSAM10"/>
              </a:rPr>
              <a:t> </a:t>
            </a:r>
            <a:r>
              <a:rPr lang="en-US" b="1" dirty="0">
                <a:latin typeface="AdvEPSTIM-I"/>
                <a:ea typeface="Calibri" panose="020F0502020204030204" pitchFamily="34" charset="0"/>
                <a:cs typeface="AdvEPSTIM-I"/>
              </a:rPr>
              <a:t>z &lt;</a:t>
            </a:r>
            <a:r>
              <a:rPr lang="en-US" b="1" dirty="0">
                <a:latin typeface="AdvPSMSAM10"/>
                <a:ea typeface="Calibri" panose="020F0502020204030204" pitchFamily="34" charset="0"/>
                <a:cs typeface="AdvPSMSAM10"/>
              </a:rPr>
              <a:t> </a:t>
            </a:r>
            <a:r>
              <a:rPr lang="en-US" b="1" dirty="0">
                <a:latin typeface="AdvEPSTIM-I"/>
                <a:ea typeface="Calibri" panose="020F0502020204030204" pitchFamily="34" charset="0"/>
                <a:cs typeface="AdvEPSTIM-I"/>
              </a:rPr>
              <a:t>L)</a:t>
            </a:r>
            <a:endParaRPr lang="en-US" sz="16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21" name="Picture 20"/>
          <p:cNvPicPr>
            <a:picLocks noChangeAspect="1"/>
          </p:cNvPicPr>
          <p:nvPr/>
        </p:nvPicPr>
        <p:blipFill>
          <a:blip r:embed="rId8"/>
          <a:stretch>
            <a:fillRect/>
          </a:stretch>
        </p:blipFill>
        <p:spPr>
          <a:xfrm>
            <a:off x="5995804" y="5490542"/>
            <a:ext cx="2694666" cy="560881"/>
          </a:xfrm>
          <a:prstGeom prst="rect">
            <a:avLst/>
          </a:prstGeom>
          <a:ln>
            <a:solidFill>
              <a:srgbClr val="FF0000"/>
            </a:solidFill>
          </a:ln>
        </p:spPr>
      </p:pic>
    </p:spTree>
    <p:extLst>
      <p:ext uri="{BB962C8B-B14F-4D97-AF65-F5344CB8AC3E}">
        <p14:creationId xmlns:p14="http://schemas.microsoft.com/office/powerpoint/2010/main" val="2129901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228600" y="152400"/>
            <a:ext cx="8610600" cy="800219"/>
          </a:xfrm>
          <a:prstGeom prst="rect">
            <a:avLst/>
          </a:prstGeom>
        </p:spPr>
        <p:txBody>
          <a:bodyPr wrap="square">
            <a:spAutoFit/>
          </a:bodyPr>
          <a:lstStyle/>
          <a:p>
            <a:r>
              <a:rPr lang="en-US" b="1" dirty="0" err="1">
                <a:solidFill>
                  <a:srgbClr val="FF0000"/>
                </a:solidFill>
                <a:latin typeface="TimesNewRomanPSMT"/>
                <a:ea typeface="Calibri" panose="020F0502020204030204" pitchFamily="34" charset="0"/>
                <a:cs typeface="TimesNewRomanPSMT"/>
              </a:rPr>
              <a:t>Ang</a:t>
            </a:r>
            <a:r>
              <a:rPr lang="en-US" b="1" dirty="0">
                <a:solidFill>
                  <a:srgbClr val="FF0000"/>
                </a:solidFill>
                <a:latin typeface="TimesNewRomanPSMT"/>
                <a:ea typeface="Calibri" panose="020F0502020204030204" pitchFamily="34" charset="0"/>
                <a:cs typeface="TimesNewRomanPSMT"/>
              </a:rPr>
              <a:t> &amp; Ahmed, 2013 </a:t>
            </a:r>
            <a:r>
              <a:rPr lang="en-US" dirty="0">
                <a:latin typeface="TimesNewRomanPSMT"/>
                <a:ea typeface="Calibri" panose="020F0502020204030204" pitchFamily="34" charset="0"/>
                <a:cs typeface="TimesNewRomanPSMT"/>
              </a:rPr>
              <a:t>– </a:t>
            </a:r>
            <a:r>
              <a:rPr lang="en-US" sz="1600" dirty="0" smtClean="0">
                <a:latin typeface="TimesNewRomanPSMT"/>
                <a:ea typeface="Calibri" panose="020F0502020204030204" pitchFamily="34" charset="0"/>
                <a:cs typeface="TimesNewRomanPSMT"/>
              </a:rPr>
              <a:t>shear-lag </a:t>
            </a:r>
            <a:r>
              <a:rPr lang="en-US" sz="1600" dirty="0">
                <a:latin typeface="TimesNewRomanPSMT"/>
                <a:ea typeface="Calibri" panose="020F0502020204030204" pitchFamily="34" charset="0"/>
                <a:cs typeface="TimesNewRomanPSMT"/>
              </a:rPr>
              <a:t>for </a:t>
            </a:r>
            <a:r>
              <a:rPr lang="en-US" sz="1600" dirty="0" smtClean="0">
                <a:latin typeface="TimesNewRomanPSMT"/>
                <a:ea typeface="Calibri" panose="020F0502020204030204" pitchFamily="34" charset="0"/>
                <a:cs typeface="TimesNewRomanPSMT"/>
              </a:rPr>
              <a:t>SWCNT/polymer +  </a:t>
            </a:r>
            <a:r>
              <a:rPr lang="en-US" dirty="0" smtClean="0">
                <a:solidFill>
                  <a:srgbClr val="FF0000"/>
                </a:solidFill>
                <a:latin typeface="Calibri" panose="020F0502020204030204" pitchFamily="34" charset="0"/>
                <a:ea typeface="Calibri" panose="020F0502020204030204" pitchFamily="34" charset="0"/>
                <a:cs typeface="TimesNewRomanPSMT"/>
              </a:rPr>
              <a:t>New </a:t>
            </a:r>
            <a:r>
              <a:rPr lang="en-US" dirty="0">
                <a:solidFill>
                  <a:srgbClr val="FF0000"/>
                </a:solidFill>
                <a:latin typeface="Calibri" panose="020F0502020204030204" pitchFamily="34" charset="0"/>
                <a:ea typeface="Calibri" panose="020F0502020204030204" pitchFamily="34" charset="0"/>
                <a:cs typeface="TimesNewRomanPSMT"/>
              </a:rPr>
              <a:t>idea for interface shear </a:t>
            </a:r>
            <a:r>
              <a:rPr lang="en-US" dirty="0" smtClean="0">
                <a:solidFill>
                  <a:srgbClr val="FF0000"/>
                </a:solidFill>
                <a:latin typeface="Calibri" panose="020F0502020204030204" pitchFamily="34" charset="0"/>
                <a:ea typeface="Calibri" panose="020F0502020204030204" pitchFamily="34" charset="0"/>
                <a:cs typeface="TimesNewRomanPSMT"/>
              </a:rPr>
              <a:t>stress </a:t>
            </a:r>
            <a:r>
              <a:rPr lang="en-US" sz="2800" dirty="0" smtClean="0">
                <a:solidFill>
                  <a:srgbClr val="FF0000"/>
                </a:solidFill>
                <a:latin typeface="Calibri" panose="020F0502020204030204" pitchFamily="34" charset="0"/>
                <a:ea typeface="Calibri" panose="020F0502020204030204" pitchFamily="34" charset="0"/>
                <a:cs typeface="TimesNewRomanPSMT"/>
                <a:sym typeface="Symbol" panose="05050102010706020507" pitchFamily="18" charset="2"/>
              </a:rPr>
              <a:t></a:t>
            </a:r>
            <a:r>
              <a:rPr lang="en-US" sz="2800" baseline="-25000" dirty="0" err="1" smtClean="0">
                <a:solidFill>
                  <a:srgbClr val="FF0000"/>
                </a:solidFill>
                <a:latin typeface="Calibri" panose="020F0502020204030204" pitchFamily="34" charset="0"/>
                <a:ea typeface="Calibri" panose="020F0502020204030204" pitchFamily="34" charset="0"/>
                <a:cs typeface="TimesNewRomanPSMT"/>
                <a:sym typeface="Symbol" panose="05050102010706020507" pitchFamily="18" charset="2"/>
              </a:rPr>
              <a:t>i</a:t>
            </a:r>
            <a:r>
              <a:rPr lang="en-US" sz="2800" dirty="0" smtClean="0">
                <a:solidFill>
                  <a:srgbClr val="FF0000"/>
                </a:solidFill>
                <a:latin typeface="Calibri" panose="020F0502020204030204" pitchFamily="34" charset="0"/>
                <a:ea typeface="Calibri" panose="020F0502020204030204" pitchFamily="34" charset="0"/>
                <a:cs typeface="TimesNewRomanPSMT"/>
                <a:sym typeface="Symbol" panose="05050102010706020507" pitchFamily="18" charset="2"/>
              </a:rPr>
              <a:t> </a:t>
            </a:r>
            <a:r>
              <a:rPr lang="en-US" dirty="0" smtClean="0">
                <a:solidFill>
                  <a:srgbClr val="FF0000"/>
                </a:solidFill>
                <a:latin typeface="Calibri" panose="020F0502020204030204" pitchFamily="34" charset="0"/>
                <a:ea typeface="Calibri" panose="020F0502020204030204" pitchFamily="34" charset="0"/>
                <a:cs typeface="TimesNewRomanPSMT"/>
              </a:rPr>
              <a:t>modeling: </a:t>
            </a:r>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156500" y="1034723"/>
            <a:ext cx="2786991" cy="565477"/>
          </a:xfrm>
          <a:prstGeom prst="rect">
            <a:avLst/>
          </a:prstGeom>
        </p:spPr>
      </p:pic>
      <p:pic>
        <p:nvPicPr>
          <p:cNvPr id="10" name="Picture 9"/>
          <p:cNvPicPr>
            <a:picLocks noChangeAspect="1"/>
          </p:cNvPicPr>
          <p:nvPr/>
        </p:nvPicPr>
        <p:blipFill>
          <a:blip r:embed="rId3"/>
          <a:stretch>
            <a:fillRect/>
          </a:stretch>
        </p:blipFill>
        <p:spPr>
          <a:xfrm>
            <a:off x="952500" y="3274349"/>
            <a:ext cx="3581400" cy="3124200"/>
          </a:xfrm>
          <a:prstGeom prst="rect">
            <a:avLst/>
          </a:prstGeom>
        </p:spPr>
      </p:pic>
      <p:pic>
        <p:nvPicPr>
          <p:cNvPr id="11" name="Picture 10"/>
          <p:cNvPicPr>
            <a:picLocks noChangeAspect="1"/>
          </p:cNvPicPr>
          <p:nvPr/>
        </p:nvPicPr>
        <p:blipFill>
          <a:blip r:embed="rId4"/>
          <a:stretch>
            <a:fillRect/>
          </a:stretch>
        </p:blipFill>
        <p:spPr>
          <a:xfrm>
            <a:off x="5080795" y="3620137"/>
            <a:ext cx="3157816" cy="2509176"/>
          </a:xfrm>
          <a:prstGeom prst="rect">
            <a:avLst/>
          </a:prstGeom>
        </p:spPr>
      </p:pic>
      <p:pic>
        <p:nvPicPr>
          <p:cNvPr id="13" name="Picture 12"/>
          <p:cNvPicPr>
            <a:picLocks noChangeAspect="1"/>
          </p:cNvPicPr>
          <p:nvPr/>
        </p:nvPicPr>
        <p:blipFill>
          <a:blip r:embed="rId5"/>
          <a:stretch>
            <a:fillRect/>
          </a:stretch>
        </p:blipFill>
        <p:spPr>
          <a:xfrm>
            <a:off x="5080795" y="1953876"/>
            <a:ext cx="2721623" cy="619474"/>
          </a:xfrm>
          <a:prstGeom prst="rect">
            <a:avLst/>
          </a:prstGeom>
        </p:spPr>
      </p:pic>
      <p:pic>
        <p:nvPicPr>
          <p:cNvPr id="14" name="Picture 13"/>
          <p:cNvPicPr>
            <a:picLocks noChangeAspect="1"/>
          </p:cNvPicPr>
          <p:nvPr/>
        </p:nvPicPr>
        <p:blipFill>
          <a:blip r:embed="rId6"/>
          <a:stretch>
            <a:fillRect/>
          </a:stretch>
        </p:blipFill>
        <p:spPr>
          <a:xfrm>
            <a:off x="71501" y="2004171"/>
            <a:ext cx="5009294" cy="1191727"/>
          </a:xfrm>
          <a:prstGeom prst="rect">
            <a:avLst/>
          </a:prstGeom>
        </p:spPr>
      </p:pic>
      <p:pic>
        <p:nvPicPr>
          <p:cNvPr id="15" name="Picture 14"/>
          <p:cNvPicPr>
            <a:picLocks noChangeAspect="1"/>
          </p:cNvPicPr>
          <p:nvPr/>
        </p:nvPicPr>
        <p:blipFill>
          <a:blip r:embed="rId7"/>
          <a:stretch>
            <a:fillRect/>
          </a:stretch>
        </p:blipFill>
        <p:spPr>
          <a:xfrm>
            <a:off x="5100947" y="2623686"/>
            <a:ext cx="3960000" cy="918000"/>
          </a:xfrm>
          <a:prstGeom prst="rect">
            <a:avLst/>
          </a:prstGeom>
        </p:spPr>
      </p:pic>
      <p:pic>
        <p:nvPicPr>
          <p:cNvPr id="16" name="Picture 15"/>
          <p:cNvPicPr>
            <a:picLocks noChangeAspect="1"/>
          </p:cNvPicPr>
          <p:nvPr/>
        </p:nvPicPr>
        <p:blipFill>
          <a:blip r:embed="rId8"/>
          <a:stretch>
            <a:fillRect/>
          </a:stretch>
        </p:blipFill>
        <p:spPr>
          <a:xfrm>
            <a:off x="8180675" y="2026500"/>
            <a:ext cx="648000" cy="513000"/>
          </a:xfrm>
          <a:prstGeom prst="rect">
            <a:avLst/>
          </a:prstGeom>
        </p:spPr>
      </p:pic>
      <p:sp>
        <p:nvSpPr>
          <p:cNvPr id="17" name="Rectangle 16"/>
          <p:cNvSpPr/>
          <p:nvPr/>
        </p:nvSpPr>
        <p:spPr>
          <a:xfrm>
            <a:off x="2917745" y="577696"/>
            <a:ext cx="6085475" cy="1323439"/>
          </a:xfrm>
          <a:prstGeom prst="rect">
            <a:avLst/>
          </a:prstGeom>
        </p:spPr>
        <p:txBody>
          <a:bodyPr wrap="square">
            <a:spAutoFit/>
          </a:bodyPr>
          <a:lstStyle/>
          <a:p>
            <a:pPr algn="just"/>
            <a:r>
              <a:rPr lang="en-US" sz="1600" dirty="0"/>
              <a:t>where </a:t>
            </a:r>
            <a:r>
              <a:rPr lang="en-US" sz="1600" dirty="0" smtClean="0">
                <a:sym typeface="Symbol" panose="05050102010706020507" pitchFamily="18" charset="2"/>
              </a:rPr>
              <a:t></a:t>
            </a:r>
            <a:r>
              <a:rPr lang="en-US" sz="1600" dirty="0" smtClean="0"/>
              <a:t> </a:t>
            </a:r>
            <a:r>
              <a:rPr lang="en-US" sz="1600" dirty="0"/>
              <a:t>is the coefficient of friction at the nanotube matrix interface,</a:t>
            </a:r>
          </a:p>
          <a:p>
            <a:pPr algn="just"/>
            <a:r>
              <a:rPr lang="en-US" sz="1600" b="1" dirty="0"/>
              <a:t>q</a:t>
            </a:r>
            <a:r>
              <a:rPr lang="en-US" sz="1600" b="1" baseline="-25000" dirty="0"/>
              <a:t>0</a:t>
            </a:r>
            <a:r>
              <a:rPr lang="en-US" sz="1600" b="1" dirty="0"/>
              <a:t>, q</a:t>
            </a:r>
            <a:r>
              <a:rPr lang="en-US" sz="1600" b="1" baseline="-25000" dirty="0"/>
              <a:t>1</a:t>
            </a:r>
            <a:r>
              <a:rPr lang="en-US" sz="1600" b="1" dirty="0"/>
              <a:t> and q</a:t>
            </a:r>
            <a:r>
              <a:rPr lang="en-US" sz="1600" b="1" baseline="-25000" dirty="0"/>
              <a:t>2</a:t>
            </a:r>
            <a:r>
              <a:rPr lang="en-US" sz="1600" b="1" dirty="0"/>
              <a:t> </a:t>
            </a:r>
            <a:r>
              <a:rPr lang="en-US" sz="1600" dirty="0"/>
              <a:t>are the residual stress due to differential </a:t>
            </a:r>
            <a:r>
              <a:rPr lang="en-US" sz="1600" b="1" dirty="0" smtClean="0"/>
              <a:t>thermal contraction</a:t>
            </a:r>
            <a:r>
              <a:rPr lang="en-US" sz="1600" dirty="0"/>
              <a:t>, the </a:t>
            </a:r>
            <a:r>
              <a:rPr lang="en-US" sz="1600" b="1" dirty="0"/>
              <a:t>radial stress due to Poisson’s contraction </a:t>
            </a:r>
            <a:r>
              <a:rPr lang="en-US" sz="1600" dirty="0"/>
              <a:t>and </a:t>
            </a:r>
            <a:r>
              <a:rPr lang="en-US" sz="1600" dirty="0" smtClean="0"/>
              <a:t>the </a:t>
            </a:r>
            <a:r>
              <a:rPr lang="en-US" sz="1600" b="1" dirty="0" smtClean="0"/>
              <a:t>cohesive </a:t>
            </a:r>
            <a:r>
              <a:rPr lang="en-US" sz="1600" b="1" dirty="0"/>
              <a:t>stress caused by </a:t>
            </a:r>
            <a:r>
              <a:rPr lang="en-US" sz="1600" b="1" dirty="0" err="1"/>
              <a:t>vdW</a:t>
            </a:r>
            <a:r>
              <a:rPr lang="en-US" sz="1600" b="1" dirty="0"/>
              <a:t> force </a:t>
            </a:r>
            <a:r>
              <a:rPr lang="en-US" sz="1600" dirty="0"/>
              <a:t>acting as pressure at </a:t>
            </a:r>
            <a:r>
              <a:rPr lang="en-US" sz="1600" dirty="0" smtClean="0"/>
              <a:t>the non-bonded </a:t>
            </a:r>
            <a:r>
              <a:rPr lang="en-US" sz="1600" dirty="0"/>
              <a:t>interface, respectively.</a:t>
            </a:r>
          </a:p>
        </p:txBody>
      </p:sp>
    </p:spTree>
    <p:extLst>
      <p:ext uri="{BB962C8B-B14F-4D97-AF65-F5344CB8AC3E}">
        <p14:creationId xmlns:p14="http://schemas.microsoft.com/office/powerpoint/2010/main" val="3818051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228600" y="228601"/>
            <a:ext cx="8686800" cy="646331"/>
          </a:xfrm>
          <a:prstGeom prst="rect">
            <a:avLst/>
          </a:prstGeom>
        </p:spPr>
        <p:txBody>
          <a:bodyPr wrap="square">
            <a:spAutoFit/>
          </a:bodyPr>
          <a:lstStyle/>
          <a:p>
            <a:r>
              <a:rPr lang="en-US" b="1" dirty="0" err="1">
                <a:solidFill>
                  <a:srgbClr val="FF0000"/>
                </a:solidFill>
              </a:rPr>
              <a:t>Kundalwal</a:t>
            </a:r>
            <a:r>
              <a:rPr lang="en-US" b="1" dirty="0">
                <a:solidFill>
                  <a:srgbClr val="FF0000"/>
                </a:solidFill>
              </a:rPr>
              <a:t> et al., 2014 </a:t>
            </a:r>
            <a:r>
              <a:rPr lang="en-US" dirty="0"/>
              <a:t>-</a:t>
            </a:r>
            <a:r>
              <a:rPr lang="en-US" dirty="0">
                <a:solidFill>
                  <a:srgbClr val="FF0000"/>
                </a:solidFill>
              </a:rPr>
              <a:t>3 phase </a:t>
            </a:r>
            <a:r>
              <a:rPr lang="en-US" dirty="0" smtClean="0">
                <a:solidFill>
                  <a:srgbClr val="FF0000"/>
                </a:solidFill>
              </a:rPr>
              <a:t>shear-lag </a:t>
            </a:r>
            <a:r>
              <a:rPr lang="en-US" dirty="0">
                <a:solidFill>
                  <a:srgbClr val="FF0000"/>
                </a:solidFill>
              </a:rPr>
              <a:t>with 3D static loads</a:t>
            </a:r>
            <a:r>
              <a:rPr lang="en-US" dirty="0"/>
              <a:t> – </a:t>
            </a:r>
            <a:r>
              <a:rPr lang="en-US" dirty="0" smtClean="0"/>
              <a:t>cylindrical </a:t>
            </a:r>
            <a:r>
              <a:rPr lang="en-US" dirty="0"/>
              <a:t>fuzzy fiber CNT </a:t>
            </a:r>
            <a:r>
              <a:rPr lang="en-US" dirty="0" smtClean="0"/>
              <a:t>/polyimide </a:t>
            </a:r>
            <a:endParaRPr lang="en-US" dirty="0"/>
          </a:p>
        </p:txBody>
      </p:sp>
      <p:pic>
        <p:nvPicPr>
          <p:cNvPr id="10" name="Picture 9"/>
          <p:cNvPicPr>
            <a:picLocks noChangeAspect="1"/>
          </p:cNvPicPr>
          <p:nvPr/>
        </p:nvPicPr>
        <p:blipFill>
          <a:blip r:embed="rId2"/>
          <a:stretch>
            <a:fillRect/>
          </a:stretch>
        </p:blipFill>
        <p:spPr>
          <a:xfrm>
            <a:off x="2505480" y="2112556"/>
            <a:ext cx="2743084" cy="2374187"/>
          </a:xfrm>
          <a:prstGeom prst="rect">
            <a:avLst/>
          </a:prstGeom>
        </p:spPr>
      </p:pic>
      <p:pic>
        <p:nvPicPr>
          <p:cNvPr id="11" name="Picture 10"/>
          <p:cNvPicPr>
            <a:picLocks noChangeAspect="1"/>
          </p:cNvPicPr>
          <p:nvPr/>
        </p:nvPicPr>
        <p:blipFill>
          <a:blip r:embed="rId3"/>
          <a:stretch>
            <a:fillRect/>
          </a:stretch>
        </p:blipFill>
        <p:spPr>
          <a:xfrm>
            <a:off x="467243" y="5678172"/>
            <a:ext cx="4958109" cy="627142"/>
          </a:xfrm>
          <a:prstGeom prst="rect">
            <a:avLst/>
          </a:prstGeom>
          <a:ln>
            <a:solidFill>
              <a:srgbClr val="FF0000"/>
            </a:solidFill>
          </a:ln>
        </p:spPr>
      </p:pic>
      <p:pic>
        <p:nvPicPr>
          <p:cNvPr id="12" name="Picture 11"/>
          <p:cNvPicPr>
            <a:picLocks noChangeAspect="1"/>
          </p:cNvPicPr>
          <p:nvPr/>
        </p:nvPicPr>
        <p:blipFill>
          <a:blip r:embed="rId4"/>
          <a:stretch>
            <a:fillRect/>
          </a:stretch>
        </p:blipFill>
        <p:spPr>
          <a:xfrm>
            <a:off x="457199" y="4606217"/>
            <a:ext cx="4649400" cy="952481"/>
          </a:xfrm>
          <a:prstGeom prst="rect">
            <a:avLst/>
          </a:prstGeom>
          <a:ln>
            <a:solidFill>
              <a:srgbClr val="FF0000"/>
            </a:solidFill>
          </a:ln>
        </p:spPr>
      </p:pic>
      <p:pic>
        <p:nvPicPr>
          <p:cNvPr id="14" name="Picture 13"/>
          <p:cNvPicPr/>
          <p:nvPr/>
        </p:nvPicPr>
        <p:blipFill rotWithShape="1">
          <a:blip r:embed="rId5" cstate="print">
            <a:extLst>
              <a:ext uri="{28A0092B-C50C-407E-A947-70E740481C1C}">
                <a14:useLocalDpi xmlns:a14="http://schemas.microsoft.com/office/drawing/2010/main" val="0"/>
              </a:ext>
            </a:extLst>
          </a:blip>
          <a:srcRect l="7416" r="8757" b="17090"/>
          <a:stretch/>
        </p:blipFill>
        <p:spPr bwMode="auto">
          <a:xfrm>
            <a:off x="5257800" y="551766"/>
            <a:ext cx="3260320" cy="2754981"/>
          </a:xfrm>
          <a:prstGeom prst="rect">
            <a:avLst/>
          </a:prstGeom>
          <a:noFill/>
          <a:ln>
            <a:noFill/>
          </a:ln>
        </p:spPr>
      </p:pic>
      <p:pic>
        <p:nvPicPr>
          <p:cNvPr id="13" name="Picture 12"/>
          <p:cNvPicPr>
            <a:picLocks noChangeAspect="1"/>
          </p:cNvPicPr>
          <p:nvPr/>
        </p:nvPicPr>
        <p:blipFill rotWithShape="1">
          <a:blip r:embed="rId6"/>
          <a:srcRect l="5418" b="17276"/>
          <a:stretch/>
        </p:blipFill>
        <p:spPr>
          <a:xfrm>
            <a:off x="5297894" y="3306747"/>
            <a:ext cx="3243317" cy="2484453"/>
          </a:xfrm>
          <a:prstGeom prst="rect">
            <a:avLst/>
          </a:prstGeom>
        </p:spPr>
      </p:pic>
      <p:pic>
        <p:nvPicPr>
          <p:cNvPr id="9" name="Picture 8"/>
          <p:cNvPicPr>
            <a:picLocks noChangeAspect="1"/>
          </p:cNvPicPr>
          <p:nvPr/>
        </p:nvPicPr>
        <p:blipFill>
          <a:blip r:embed="rId7"/>
          <a:stretch>
            <a:fillRect/>
          </a:stretch>
        </p:blipFill>
        <p:spPr>
          <a:xfrm>
            <a:off x="457199" y="1106694"/>
            <a:ext cx="2753627" cy="2093706"/>
          </a:xfrm>
          <a:prstGeom prst="rect">
            <a:avLst/>
          </a:prstGeom>
        </p:spPr>
      </p:pic>
    </p:spTree>
    <p:extLst>
      <p:ext uri="{BB962C8B-B14F-4D97-AF65-F5344CB8AC3E}">
        <p14:creationId xmlns:p14="http://schemas.microsoft.com/office/powerpoint/2010/main" val="25571288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6962" y="162510"/>
            <a:ext cx="9150962" cy="369332"/>
          </a:xfrm>
          <a:prstGeom prst="rect">
            <a:avLst/>
          </a:prstGeom>
        </p:spPr>
        <p:txBody>
          <a:bodyPr wrap="square">
            <a:spAutoFit/>
          </a:bodyPr>
          <a:lstStyle/>
          <a:p>
            <a:r>
              <a:rPr lang="en-US" b="1" dirty="0">
                <a:solidFill>
                  <a:srgbClr val="FF0000"/>
                </a:solidFill>
              </a:rPr>
              <a:t>He et al, 2019 </a:t>
            </a:r>
            <a:r>
              <a:rPr lang="en-US" dirty="0"/>
              <a:t>– shear-lag for SWCNT </a:t>
            </a:r>
            <a:r>
              <a:rPr lang="en-US" dirty="0">
                <a:solidFill>
                  <a:srgbClr val="FF0000"/>
                </a:solidFill>
              </a:rPr>
              <a:t>+adding stiffness parameter K to </a:t>
            </a:r>
            <a:r>
              <a:rPr lang="en-US" dirty="0" smtClean="0">
                <a:solidFill>
                  <a:srgbClr val="FF0000"/>
                </a:solidFill>
              </a:rPr>
              <a:t>interface shear stress(ISS)</a:t>
            </a:r>
            <a:endParaRPr lang="en-US" dirty="0"/>
          </a:p>
        </p:txBody>
      </p:sp>
      <p:pic>
        <p:nvPicPr>
          <p:cNvPr id="6" name="Picture 5"/>
          <p:cNvPicPr>
            <a:picLocks noChangeAspect="1"/>
          </p:cNvPicPr>
          <p:nvPr/>
        </p:nvPicPr>
        <p:blipFill>
          <a:blip r:embed="rId2"/>
          <a:stretch>
            <a:fillRect/>
          </a:stretch>
        </p:blipFill>
        <p:spPr>
          <a:xfrm>
            <a:off x="288997" y="750187"/>
            <a:ext cx="3333310" cy="641021"/>
          </a:xfrm>
          <a:prstGeom prst="rect">
            <a:avLst/>
          </a:prstGeom>
        </p:spPr>
      </p:pic>
      <p:pic>
        <p:nvPicPr>
          <p:cNvPr id="7" name="Picture 6"/>
          <p:cNvPicPr>
            <a:picLocks noChangeAspect="1"/>
          </p:cNvPicPr>
          <p:nvPr/>
        </p:nvPicPr>
        <p:blipFill>
          <a:blip r:embed="rId3"/>
          <a:stretch>
            <a:fillRect/>
          </a:stretch>
        </p:blipFill>
        <p:spPr>
          <a:xfrm>
            <a:off x="103594" y="3444509"/>
            <a:ext cx="4968000" cy="1395000"/>
          </a:xfrm>
          <a:prstGeom prst="rect">
            <a:avLst/>
          </a:prstGeom>
          <a:ln>
            <a:solidFill>
              <a:srgbClr val="FF0000"/>
            </a:solidFill>
          </a:ln>
        </p:spPr>
      </p:pic>
      <p:pic>
        <p:nvPicPr>
          <p:cNvPr id="8" name="Picture 7"/>
          <p:cNvPicPr>
            <a:picLocks noChangeAspect="1"/>
          </p:cNvPicPr>
          <p:nvPr/>
        </p:nvPicPr>
        <p:blipFill>
          <a:blip r:embed="rId4"/>
          <a:stretch>
            <a:fillRect/>
          </a:stretch>
        </p:blipFill>
        <p:spPr>
          <a:xfrm>
            <a:off x="262577" y="2563018"/>
            <a:ext cx="2808000" cy="639000"/>
          </a:xfrm>
          <a:prstGeom prst="rect">
            <a:avLst/>
          </a:prstGeom>
          <a:ln>
            <a:solidFill>
              <a:srgbClr val="FF0000"/>
            </a:solidFill>
          </a:ln>
        </p:spPr>
      </p:pic>
      <p:pic>
        <p:nvPicPr>
          <p:cNvPr id="9" name="Picture 8"/>
          <p:cNvPicPr>
            <a:picLocks noChangeAspect="1"/>
          </p:cNvPicPr>
          <p:nvPr/>
        </p:nvPicPr>
        <p:blipFill>
          <a:blip r:embed="rId5"/>
          <a:stretch>
            <a:fillRect/>
          </a:stretch>
        </p:blipFill>
        <p:spPr>
          <a:xfrm>
            <a:off x="232559" y="1726023"/>
            <a:ext cx="4140000" cy="720000"/>
          </a:xfrm>
          <a:prstGeom prst="rect">
            <a:avLst/>
          </a:prstGeom>
          <a:ln>
            <a:solidFill>
              <a:srgbClr val="FF0000"/>
            </a:solidFill>
          </a:ln>
        </p:spPr>
      </p:pic>
      <p:sp>
        <p:nvSpPr>
          <p:cNvPr id="10" name="Rectangle 9"/>
          <p:cNvSpPr/>
          <p:nvPr/>
        </p:nvSpPr>
        <p:spPr>
          <a:xfrm>
            <a:off x="288997" y="5483741"/>
            <a:ext cx="4339441" cy="646331"/>
          </a:xfrm>
          <a:prstGeom prst="rect">
            <a:avLst/>
          </a:prstGeom>
        </p:spPr>
        <p:txBody>
          <a:bodyPr wrap="square">
            <a:spAutoFit/>
          </a:bodyPr>
          <a:lstStyle/>
          <a:p>
            <a:r>
              <a:rPr lang="en-US" dirty="0"/>
              <a:t>α depends now on the parameter </a:t>
            </a:r>
            <a:r>
              <a:rPr lang="en-US" dirty="0" smtClean="0"/>
              <a:t>K </a:t>
            </a:r>
            <a:r>
              <a:rPr lang="en-US" dirty="0"/>
              <a:t>– interface spring stiffness parameter</a:t>
            </a:r>
          </a:p>
        </p:txBody>
      </p:sp>
      <p:pic>
        <p:nvPicPr>
          <p:cNvPr id="12" name="Picture 11"/>
          <p:cNvPicPr>
            <a:picLocks noChangeAspect="1"/>
          </p:cNvPicPr>
          <p:nvPr/>
        </p:nvPicPr>
        <p:blipFill>
          <a:blip r:embed="rId6"/>
          <a:stretch>
            <a:fillRect/>
          </a:stretch>
        </p:blipFill>
        <p:spPr>
          <a:xfrm>
            <a:off x="5299925" y="929391"/>
            <a:ext cx="3200400" cy="2581165"/>
          </a:xfrm>
          <a:prstGeom prst="rect">
            <a:avLst/>
          </a:prstGeom>
        </p:spPr>
      </p:pic>
      <p:pic>
        <p:nvPicPr>
          <p:cNvPr id="13" name="Picture 12"/>
          <p:cNvPicPr>
            <a:picLocks noChangeAspect="1"/>
          </p:cNvPicPr>
          <p:nvPr/>
        </p:nvPicPr>
        <p:blipFill>
          <a:blip r:embed="rId7"/>
          <a:stretch>
            <a:fillRect/>
          </a:stretch>
        </p:blipFill>
        <p:spPr>
          <a:xfrm>
            <a:off x="5350399" y="3733801"/>
            <a:ext cx="2883383" cy="2640340"/>
          </a:xfrm>
          <a:prstGeom prst="rect">
            <a:avLst/>
          </a:prstGeom>
        </p:spPr>
      </p:pic>
    </p:spTree>
    <p:extLst>
      <p:ext uri="{BB962C8B-B14F-4D97-AF65-F5344CB8AC3E}">
        <p14:creationId xmlns:p14="http://schemas.microsoft.com/office/powerpoint/2010/main" val="32597828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228600" y="152401"/>
            <a:ext cx="8915400" cy="369332"/>
          </a:xfrm>
          <a:prstGeom prst="rect">
            <a:avLst/>
          </a:prstGeom>
        </p:spPr>
        <p:txBody>
          <a:bodyPr wrap="square">
            <a:spAutoFit/>
          </a:bodyPr>
          <a:lstStyle/>
          <a:p>
            <a:r>
              <a:rPr lang="en-US" b="1" dirty="0">
                <a:latin typeface="Comic Sans MS" panose="030F0702030302020204" pitchFamily="66" charset="0"/>
              </a:rPr>
              <a:t>EXAMPLES OF SHEAR-LAG MODEL SOLUTIONS FOR </a:t>
            </a:r>
            <a:r>
              <a:rPr lang="en-US" b="1" dirty="0" smtClean="0">
                <a:latin typeface="Comic Sans MS" panose="030F0702030302020204" pitchFamily="66" charset="0"/>
              </a:rPr>
              <a:t>NANOCOMPOSITES</a:t>
            </a:r>
            <a:endParaRPr lang="en-US" b="1" dirty="0">
              <a:latin typeface="Comic Sans MS" panose="030F0702030302020204" pitchFamily="66" charset="0"/>
            </a:endParaRPr>
          </a:p>
        </p:txBody>
      </p:sp>
      <p:sp>
        <p:nvSpPr>
          <p:cNvPr id="2" name="Rectangle 1"/>
          <p:cNvSpPr/>
          <p:nvPr/>
        </p:nvSpPr>
        <p:spPr>
          <a:xfrm>
            <a:off x="1722764" y="497044"/>
            <a:ext cx="6682086" cy="369332"/>
          </a:xfrm>
          <a:prstGeom prst="rect">
            <a:avLst/>
          </a:prstGeom>
        </p:spPr>
        <p:txBody>
          <a:bodyPr wrap="none">
            <a:spAutoFit/>
          </a:bodyPr>
          <a:lstStyle/>
          <a:p>
            <a:r>
              <a:rPr lang="en-US" b="1" dirty="0" smtClean="0">
                <a:solidFill>
                  <a:srgbClr val="FF0000"/>
                </a:solidFill>
              </a:rPr>
              <a:t>Gong et al., 2010 and 2012</a:t>
            </a:r>
            <a:r>
              <a:rPr lang="en-US" dirty="0" smtClean="0">
                <a:solidFill>
                  <a:srgbClr val="FF0000"/>
                </a:solidFill>
              </a:rPr>
              <a:t>, </a:t>
            </a:r>
            <a:r>
              <a:rPr lang="en-US" dirty="0" smtClean="0"/>
              <a:t>Graphene/SU-8/PMMA</a:t>
            </a:r>
            <a:r>
              <a:rPr lang="en-US" dirty="0" smtClean="0">
                <a:solidFill>
                  <a:srgbClr val="FF0000"/>
                </a:solidFill>
              </a:rPr>
              <a:t> - shear lag model</a:t>
            </a:r>
            <a:endParaRPr lang="en-US" dirty="0">
              <a:solidFill>
                <a:srgbClr val="FF0000"/>
              </a:solidFill>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527" y="881606"/>
            <a:ext cx="4211637" cy="1138238"/>
          </a:xfrm>
          <a:prstGeom prst="rect">
            <a:avLst/>
          </a:prstGeom>
          <a:noFill/>
          <a:ln>
            <a:noFill/>
          </a:ln>
        </p:spPr>
      </p:pic>
      <p:pic>
        <p:nvPicPr>
          <p:cNvPr id="7" name="Picture 6"/>
          <p:cNvPicPr>
            <a:picLocks noChangeAspect="1"/>
          </p:cNvPicPr>
          <p:nvPr/>
        </p:nvPicPr>
        <p:blipFill rotWithShape="1">
          <a:blip r:embed="rId3"/>
          <a:srcRect l="8078" r="7748" b="7255"/>
          <a:stretch/>
        </p:blipFill>
        <p:spPr>
          <a:xfrm>
            <a:off x="3066914" y="2228219"/>
            <a:ext cx="1981200" cy="1271147"/>
          </a:xfrm>
          <a:prstGeom prst="rect">
            <a:avLst/>
          </a:prstGeom>
          <a:ln>
            <a:solidFill>
              <a:srgbClr val="FF0000"/>
            </a:solidFill>
          </a:ln>
        </p:spPr>
      </p:pic>
      <p:pic>
        <p:nvPicPr>
          <p:cNvPr id="8" name="Picture 7"/>
          <p:cNvPicPr>
            <a:picLocks noChangeAspect="1"/>
          </p:cNvPicPr>
          <p:nvPr/>
        </p:nvPicPr>
        <p:blipFill>
          <a:blip r:embed="rId4"/>
          <a:stretch>
            <a:fillRect/>
          </a:stretch>
        </p:blipFill>
        <p:spPr>
          <a:xfrm>
            <a:off x="3260211" y="3636719"/>
            <a:ext cx="1371600" cy="741784"/>
          </a:xfrm>
          <a:prstGeom prst="rect">
            <a:avLst/>
          </a:prstGeom>
        </p:spPr>
      </p:pic>
      <p:pic>
        <p:nvPicPr>
          <p:cNvPr id="9" name="Picture 8"/>
          <p:cNvPicPr>
            <a:picLocks noChangeAspect="1"/>
          </p:cNvPicPr>
          <p:nvPr/>
        </p:nvPicPr>
        <p:blipFill>
          <a:blip r:embed="rId5"/>
          <a:stretch>
            <a:fillRect/>
          </a:stretch>
        </p:blipFill>
        <p:spPr>
          <a:xfrm>
            <a:off x="141840" y="4904142"/>
            <a:ext cx="2063695" cy="1010048"/>
          </a:xfrm>
          <a:prstGeom prst="rect">
            <a:avLst/>
          </a:prstGeom>
          <a:ln>
            <a:solidFill>
              <a:srgbClr val="FF0000"/>
            </a:solidFill>
          </a:ln>
        </p:spPr>
      </p:pic>
      <p:pic>
        <p:nvPicPr>
          <p:cNvPr id="10" name="Picture 9"/>
          <p:cNvPicPr>
            <a:picLocks noChangeAspect="1"/>
          </p:cNvPicPr>
          <p:nvPr/>
        </p:nvPicPr>
        <p:blipFill>
          <a:blip r:embed="rId6"/>
          <a:stretch>
            <a:fillRect/>
          </a:stretch>
        </p:blipFill>
        <p:spPr>
          <a:xfrm>
            <a:off x="5063214" y="881606"/>
            <a:ext cx="3830106" cy="2711096"/>
          </a:xfrm>
          <a:prstGeom prst="rect">
            <a:avLst/>
          </a:prstGeom>
        </p:spPr>
      </p:pic>
      <p:pic>
        <p:nvPicPr>
          <p:cNvPr id="11" name="Picture 10"/>
          <p:cNvPicPr>
            <a:picLocks noChangeAspect="1"/>
          </p:cNvPicPr>
          <p:nvPr/>
        </p:nvPicPr>
        <p:blipFill>
          <a:blip r:embed="rId7"/>
          <a:stretch>
            <a:fillRect/>
          </a:stretch>
        </p:blipFill>
        <p:spPr>
          <a:xfrm>
            <a:off x="5063215" y="3592702"/>
            <a:ext cx="3830105" cy="2821200"/>
          </a:xfrm>
          <a:prstGeom prst="rect">
            <a:avLst/>
          </a:prstGeom>
        </p:spPr>
      </p:pic>
      <p:pic>
        <p:nvPicPr>
          <p:cNvPr id="12" name="Picture 11"/>
          <p:cNvPicPr>
            <a:picLocks noChangeAspect="1"/>
          </p:cNvPicPr>
          <p:nvPr/>
        </p:nvPicPr>
        <p:blipFill rotWithShape="1">
          <a:blip r:embed="rId8"/>
          <a:srcRect r="5715"/>
          <a:stretch/>
        </p:blipFill>
        <p:spPr>
          <a:xfrm>
            <a:off x="2302394" y="4259608"/>
            <a:ext cx="2954301" cy="2266271"/>
          </a:xfrm>
          <a:prstGeom prst="rect">
            <a:avLst/>
          </a:prstGeom>
        </p:spPr>
      </p:pic>
      <p:pic>
        <p:nvPicPr>
          <p:cNvPr id="13" name="Picture 12"/>
          <p:cNvPicPr>
            <a:picLocks noChangeAspect="1"/>
          </p:cNvPicPr>
          <p:nvPr/>
        </p:nvPicPr>
        <p:blipFill>
          <a:blip r:embed="rId9"/>
          <a:stretch>
            <a:fillRect/>
          </a:stretch>
        </p:blipFill>
        <p:spPr>
          <a:xfrm>
            <a:off x="309647" y="2019844"/>
            <a:ext cx="2331000" cy="2089446"/>
          </a:xfrm>
          <a:prstGeom prst="rect">
            <a:avLst/>
          </a:prstGeom>
        </p:spPr>
      </p:pic>
    </p:spTree>
    <p:extLst>
      <p:ext uri="{BB962C8B-B14F-4D97-AF65-F5344CB8AC3E}">
        <p14:creationId xmlns:p14="http://schemas.microsoft.com/office/powerpoint/2010/main" val="28730590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TextBox 4"/>
          <p:cNvSpPr txBox="1"/>
          <p:nvPr/>
        </p:nvSpPr>
        <p:spPr>
          <a:xfrm>
            <a:off x="381000" y="228601"/>
            <a:ext cx="4495800" cy="1200329"/>
          </a:xfrm>
          <a:prstGeom prst="rect">
            <a:avLst/>
          </a:prstGeom>
          <a:noFill/>
        </p:spPr>
        <p:txBody>
          <a:bodyPr wrap="square" rtlCol="0">
            <a:spAutoFit/>
          </a:bodyPr>
          <a:lstStyle/>
          <a:p>
            <a:r>
              <a:rPr lang="en-US" b="1" dirty="0" smtClean="0">
                <a:solidFill>
                  <a:srgbClr val="FF0000"/>
                </a:solidFill>
              </a:rPr>
              <a:t>Jiang et al., 2013 </a:t>
            </a:r>
            <a:r>
              <a:rPr lang="en-US" dirty="0" smtClean="0">
                <a:solidFill>
                  <a:srgbClr val="FF0000"/>
                </a:solidFill>
              </a:rPr>
              <a:t>– Graphene/PET</a:t>
            </a:r>
          </a:p>
          <a:p>
            <a:r>
              <a:rPr lang="en-US" dirty="0" smtClean="0">
                <a:solidFill>
                  <a:srgbClr val="FF0000"/>
                </a:solidFill>
              </a:rPr>
              <a:t>Non-linear shear-lag</a:t>
            </a:r>
            <a:endParaRPr lang="bg-BG" dirty="0" smtClean="0">
              <a:solidFill>
                <a:srgbClr val="FF0000"/>
              </a:solidFill>
            </a:endParaRPr>
          </a:p>
          <a:p>
            <a:r>
              <a:rPr lang="bg-BG" dirty="0" smtClean="0">
                <a:solidFill>
                  <a:srgbClr val="FF0000"/>
                </a:solidFill>
              </a:rPr>
              <a:t>- </a:t>
            </a:r>
            <a:r>
              <a:rPr lang="en-US" dirty="0" smtClean="0">
                <a:solidFill>
                  <a:srgbClr val="FF0000"/>
                </a:solidFill>
              </a:rPr>
              <a:t>accounts </a:t>
            </a:r>
            <a:r>
              <a:rPr lang="en-US" dirty="0">
                <a:solidFill>
                  <a:srgbClr val="FF0000"/>
                </a:solidFill>
              </a:rPr>
              <a:t>for interfacial sliding when the interfacial shear </a:t>
            </a:r>
            <a:r>
              <a:rPr lang="en-US" dirty="0" smtClean="0">
                <a:solidFill>
                  <a:srgbClr val="FF0000"/>
                </a:solidFill>
              </a:rPr>
              <a:t>stress exceeds </a:t>
            </a:r>
            <a:r>
              <a:rPr lang="en-US" dirty="0">
                <a:solidFill>
                  <a:srgbClr val="FF0000"/>
                </a:solidFill>
              </a:rPr>
              <a:t>a critical value</a:t>
            </a:r>
          </a:p>
        </p:txBody>
      </p:sp>
      <p:pic>
        <p:nvPicPr>
          <p:cNvPr id="6" name="Picture 5"/>
          <p:cNvPicPr>
            <a:picLocks noChangeAspect="1"/>
          </p:cNvPicPr>
          <p:nvPr/>
        </p:nvPicPr>
        <p:blipFill>
          <a:blip r:embed="rId2"/>
          <a:stretch>
            <a:fillRect/>
          </a:stretch>
        </p:blipFill>
        <p:spPr>
          <a:xfrm>
            <a:off x="416400" y="1814521"/>
            <a:ext cx="4114800" cy="1186774"/>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104944" y="2984982"/>
            <a:ext cx="2981007" cy="818833"/>
          </a:xfrm>
          <a:prstGeom prst="rect">
            <a:avLst/>
          </a:prstGeom>
          <a:noFill/>
          <a:ln>
            <a:solidFill>
              <a:srgbClr val="FF0000"/>
            </a:solidFill>
          </a:ln>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1104944" y="4060399"/>
            <a:ext cx="2676207" cy="880428"/>
          </a:xfrm>
          <a:prstGeom prst="rect">
            <a:avLst/>
          </a:prstGeom>
          <a:noFill/>
          <a:ln>
            <a:solidFill>
              <a:srgbClr val="FF0000"/>
            </a:solidFill>
          </a:ln>
        </p:spPr>
      </p:pic>
      <p:pic>
        <p:nvPicPr>
          <p:cNvPr id="10" name="Picture 9"/>
          <p:cNvPicPr>
            <a:picLocks noChangeAspect="1"/>
          </p:cNvPicPr>
          <p:nvPr/>
        </p:nvPicPr>
        <p:blipFill>
          <a:blip r:embed="rId5"/>
          <a:stretch>
            <a:fillRect/>
          </a:stretch>
        </p:blipFill>
        <p:spPr>
          <a:xfrm>
            <a:off x="5105400" y="178044"/>
            <a:ext cx="3581400" cy="2993974"/>
          </a:xfrm>
          <a:prstGeom prst="rect">
            <a:avLst/>
          </a:prstGeom>
        </p:spPr>
      </p:pic>
      <p:pic>
        <p:nvPicPr>
          <p:cNvPr id="11" name="Picture 10"/>
          <p:cNvPicPr>
            <a:picLocks noChangeAspect="1"/>
          </p:cNvPicPr>
          <p:nvPr/>
        </p:nvPicPr>
        <p:blipFill>
          <a:blip r:embed="rId6"/>
          <a:stretch>
            <a:fillRect/>
          </a:stretch>
        </p:blipFill>
        <p:spPr>
          <a:xfrm>
            <a:off x="1447800" y="4940827"/>
            <a:ext cx="2052000" cy="666000"/>
          </a:xfrm>
          <a:prstGeom prst="rect">
            <a:avLst/>
          </a:prstGeom>
        </p:spPr>
      </p:pic>
      <p:sp>
        <p:nvSpPr>
          <p:cNvPr id="12" name="Rectangle 11"/>
          <p:cNvSpPr/>
          <p:nvPr/>
        </p:nvSpPr>
        <p:spPr>
          <a:xfrm>
            <a:off x="397164" y="5681441"/>
            <a:ext cx="4572000" cy="646331"/>
          </a:xfrm>
          <a:prstGeom prst="rect">
            <a:avLst/>
          </a:prstGeom>
        </p:spPr>
        <p:txBody>
          <a:bodyPr>
            <a:spAutoFit/>
          </a:bodyPr>
          <a:lstStyle/>
          <a:p>
            <a:r>
              <a:rPr lang="en-US" dirty="0"/>
              <a:t>where k</a:t>
            </a:r>
            <a:r>
              <a:rPr lang="en-US" baseline="-25000" dirty="0"/>
              <a:t>m</a:t>
            </a:r>
            <a:r>
              <a:rPr lang="en-US" dirty="0"/>
              <a:t> is the effective surface stiffness </a:t>
            </a:r>
            <a:endParaRPr lang="en-US" dirty="0" smtClean="0"/>
          </a:p>
          <a:p>
            <a:r>
              <a:rPr lang="en-US" dirty="0" smtClean="0"/>
              <a:t>of </a:t>
            </a:r>
            <a:r>
              <a:rPr lang="en-US" dirty="0"/>
              <a:t>the elastomer (assumed to be a constant).</a:t>
            </a:r>
          </a:p>
        </p:txBody>
      </p:sp>
      <p:pic>
        <p:nvPicPr>
          <p:cNvPr id="13" name="Picture 12"/>
          <p:cNvPicPr>
            <a:picLocks noChangeAspect="1"/>
          </p:cNvPicPr>
          <p:nvPr/>
        </p:nvPicPr>
        <p:blipFill>
          <a:blip r:embed="rId7"/>
          <a:stretch>
            <a:fillRect/>
          </a:stretch>
        </p:blipFill>
        <p:spPr>
          <a:xfrm>
            <a:off x="5133109" y="3124200"/>
            <a:ext cx="3622050" cy="3054345"/>
          </a:xfrm>
          <a:prstGeom prst="rect">
            <a:avLst/>
          </a:prstGeom>
        </p:spPr>
      </p:pic>
    </p:spTree>
    <p:extLst>
      <p:ext uri="{BB962C8B-B14F-4D97-AF65-F5344CB8AC3E}">
        <p14:creationId xmlns:p14="http://schemas.microsoft.com/office/powerpoint/2010/main" val="3501633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381000" y="381000"/>
            <a:ext cx="8458200" cy="397032"/>
          </a:xfrm>
          <a:prstGeom prst="rect">
            <a:avLst/>
          </a:prstGeom>
        </p:spPr>
        <p:txBody>
          <a:bodyPr wrap="square">
            <a:spAutoFit/>
          </a:bodyPr>
          <a:lstStyle/>
          <a:p>
            <a:pPr>
              <a:lnSpc>
                <a:spcPct val="110000"/>
              </a:lnSpc>
              <a:tabLst>
                <a:tab pos="4508500" algn="r"/>
                <a:tab pos="457200" algn="l"/>
              </a:tabLst>
            </a:pPr>
            <a:r>
              <a:rPr lang="en-US" b="1" dirty="0" err="1" smtClean="0">
                <a:solidFill>
                  <a:srgbClr val="FF0000"/>
                </a:solidFill>
                <a:latin typeface="Calibri" panose="020F0502020204030204" pitchFamily="34" charset="0"/>
                <a:ea typeface="Calibri" panose="020F0502020204030204" pitchFamily="34" charset="0"/>
                <a:cs typeface="TimesNewRomanPSMT"/>
              </a:rPr>
              <a:t>Bronsgeest</a:t>
            </a:r>
            <a:r>
              <a:rPr lang="en-US" b="1" dirty="0" smtClean="0">
                <a:solidFill>
                  <a:srgbClr val="FF0000"/>
                </a:solidFill>
                <a:latin typeface="Calibri" panose="020F0502020204030204" pitchFamily="34" charset="0"/>
                <a:ea typeface="Calibri" panose="020F0502020204030204" pitchFamily="34" charset="0"/>
                <a:cs typeface="TimesNewRomanPSMT"/>
              </a:rPr>
              <a:t> et al., 2015 </a:t>
            </a:r>
            <a:r>
              <a:rPr lang="en-US" b="1" dirty="0">
                <a:solidFill>
                  <a:srgbClr val="FF0000"/>
                </a:solidFill>
                <a:latin typeface="Calibri" panose="020F0502020204030204" pitchFamily="34" charset="0"/>
                <a:ea typeface="Calibri" panose="020F0502020204030204" pitchFamily="34" charset="0"/>
                <a:cs typeface="TimesNewRomanPSMT"/>
              </a:rPr>
              <a:t>– GRAPHENE/COBALT, non-linear shear lag, </a:t>
            </a:r>
            <a:r>
              <a:rPr lang="en-US" b="1" dirty="0" smtClean="0">
                <a:solidFill>
                  <a:srgbClr val="FF0000"/>
                </a:solidFill>
                <a:latin typeface="Calibri" panose="020F0502020204030204" pitchFamily="34" charset="0"/>
                <a:ea typeface="Calibri" panose="020F0502020204030204" pitchFamily="34" charset="0"/>
                <a:cs typeface="TimesNewRomanPSMT"/>
              </a:rPr>
              <a:t>wrinkles accounted</a:t>
            </a:r>
            <a:endParaRPr lang="en-US" sz="1400"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rotWithShape="1">
          <a:blip r:embed="rId2"/>
          <a:srcRect r="6283"/>
          <a:stretch/>
        </p:blipFill>
        <p:spPr>
          <a:xfrm>
            <a:off x="0" y="3505200"/>
            <a:ext cx="4148240" cy="2197631"/>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9100" y="4150916"/>
            <a:ext cx="4425950" cy="2211750"/>
          </a:xfrm>
          <a:prstGeom prst="rect">
            <a:avLst/>
          </a:prstGeom>
          <a:noFill/>
          <a:ln>
            <a:noFill/>
          </a:ln>
        </p:spPr>
      </p:pic>
      <p:pic>
        <p:nvPicPr>
          <p:cNvPr id="8" name="Picture 7"/>
          <p:cNvPicPr>
            <a:picLocks noChangeAspect="1"/>
          </p:cNvPicPr>
          <p:nvPr/>
        </p:nvPicPr>
        <p:blipFill>
          <a:blip r:embed="rId4"/>
          <a:stretch>
            <a:fillRect/>
          </a:stretch>
        </p:blipFill>
        <p:spPr>
          <a:xfrm>
            <a:off x="892882" y="1844496"/>
            <a:ext cx="3235315" cy="1551966"/>
          </a:xfrm>
          <a:prstGeom prst="rect">
            <a:avLst/>
          </a:prstGeom>
        </p:spPr>
      </p:pic>
      <p:sp>
        <p:nvSpPr>
          <p:cNvPr id="9" name="Rectangle 8"/>
          <p:cNvSpPr/>
          <p:nvPr/>
        </p:nvSpPr>
        <p:spPr>
          <a:xfrm>
            <a:off x="4800600" y="1729418"/>
            <a:ext cx="3733800" cy="646331"/>
          </a:xfrm>
          <a:prstGeom prst="rect">
            <a:avLst/>
          </a:prstGeom>
        </p:spPr>
        <p:txBody>
          <a:bodyPr wrap="square">
            <a:spAutoFit/>
          </a:bodyPr>
          <a:lstStyle/>
          <a:p>
            <a:r>
              <a:rPr lang="en-US" dirty="0" smtClean="0"/>
              <a:t>The interfacial </a:t>
            </a:r>
            <a:r>
              <a:rPr lang="en-US" dirty="0"/>
              <a:t>shear strength </a:t>
            </a:r>
            <a:r>
              <a:rPr lang="en-US" dirty="0" smtClean="0"/>
              <a:t>critical </a:t>
            </a:r>
            <a:r>
              <a:rPr lang="en-US" dirty="0" err="1" smtClean="0"/>
              <a:t>τ</a:t>
            </a:r>
            <a:r>
              <a:rPr lang="en-US" baseline="-25000" dirty="0" err="1" smtClean="0"/>
              <a:t>c</a:t>
            </a:r>
            <a:r>
              <a:rPr lang="en-US" dirty="0" smtClean="0"/>
              <a:t> of 2.2±0.3 </a:t>
            </a:r>
            <a:r>
              <a:rPr lang="en-US" dirty="0"/>
              <a:t>MPa</a:t>
            </a:r>
          </a:p>
        </p:txBody>
      </p:sp>
      <p:sp>
        <p:nvSpPr>
          <p:cNvPr id="10" name="Rectangle 9"/>
          <p:cNvSpPr/>
          <p:nvPr/>
        </p:nvSpPr>
        <p:spPr>
          <a:xfrm>
            <a:off x="335557" y="1089428"/>
            <a:ext cx="4572000" cy="646331"/>
          </a:xfrm>
          <a:prstGeom prst="rect">
            <a:avLst/>
          </a:prstGeom>
        </p:spPr>
        <p:txBody>
          <a:bodyPr>
            <a:spAutoFit/>
          </a:bodyPr>
          <a:lstStyle/>
          <a:p>
            <a:r>
              <a:rPr lang="en-US" dirty="0" smtClean="0"/>
              <a:t>There are critical </a:t>
            </a:r>
            <a:r>
              <a:rPr lang="en-US" dirty="0"/>
              <a:t>strain level of 0.2% beyond which sliding will </a:t>
            </a:r>
            <a:r>
              <a:rPr lang="en-US" dirty="0" smtClean="0"/>
              <a:t>occur, </a:t>
            </a:r>
            <a:r>
              <a:rPr lang="el-GR" dirty="0"/>
              <a:t>β = 1⋅106 </a:t>
            </a:r>
            <a:r>
              <a:rPr lang="en-US" dirty="0"/>
              <a:t>m</a:t>
            </a:r>
            <a:r>
              <a:rPr lang="en-US" baseline="30000" dirty="0"/>
              <a:t>-1</a:t>
            </a:r>
            <a:r>
              <a:rPr lang="en-US" dirty="0"/>
              <a:t>.</a:t>
            </a:r>
          </a:p>
        </p:txBody>
      </p:sp>
      <p:pic>
        <p:nvPicPr>
          <p:cNvPr id="11" name="Picture 10"/>
          <p:cNvPicPr>
            <a:picLocks noChangeAspect="1"/>
          </p:cNvPicPr>
          <p:nvPr/>
        </p:nvPicPr>
        <p:blipFill>
          <a:blip r:embed="rId5"/>
          <a:stretch>
            <a:fillRect/>
          </a:stretch>
        </p:blipFill>
        <p:spPr>
          <a:xfrm>
            <a:off x="4665384" y="2464018"/>
            <a:ext cx="1476000" cy="954000"/>
          </a:xfrm>
          <a:prstGeom prst="rect">
            <a:avLst/>
          </a:prstGeom>
        </p:spPr>
      </p:pic>
      <p:sp>
        <p:nvSpPr>
          <p:cNvPr id="12" name="Rectangle 11"/>
          <p:cNvSpPr/>
          <p:nvPr/>
        </p:nvSpPr>
        <p:spPr>
          <a:xfrm>
            <a:off x="4397064" y="3351248"/>
            <a:ext cx="4572000" cy="646331"/>
          </a:xfrm>
          <a:prstGeom prst="rect">
            <a:avLst/>
          </a:prstGeom>
        </p:spPr>
        <p:txBody>
          <a:bodyPr>
            <a:spAutoFit/>
          </a:bodyPr>
          <a:lstStyle/>
          <a:p>
            <a:r>
              <a:rPr lang="en-US" dirty="0"/>
              <a:t>with </a:t>
            </a:r>
            <a:r>
              <a:rPr lang="en-US" dirty="0" err="1"/>
              <a:t>G</a:t>
            </a:r>
            <a:r>
              <a:rPr lang="en-US" baseline="-25000" dirty="0" err="1"/>
              <a:t>s</a:t>
            </a:r>
            <a:r>
              <a:rPr lang="en-US" dirty="0"/>
              <a:t> the shear modulus of the substrate, and </a:t>
            </a:r>
            <a:r>
              <a:rPr lang="en-US" dirty="0" err="1"/>
              <a:t>t</a:t>
            </a:r>
            <a:r>
              <a:rPr lang="en-US" baseline="-25000" dirty="0" err="1"/>
              <a:t>s</a:t>
            </a:r>
            <a:r>
              <a:rPr lang="en-US" dirty="0"/>
              <a:t> the thickness of the </a:t>
            </a:r>
            <a:r>
              <a:rPr lang="en-US" dirty="0" smtClean="0"/>
              <a:t>substrate =50 </a:t>
            </a:r>
            <a:r>
              <a:rPr lang="en-US" dirty="0" smtClean="0">
                <a:sym typeface="Symbol" panose="05050102010706020507" pitchFamily="18" charset="2"/>
              </a:rPr>
              <a:t>m</a:t>
            </a:r>
            <a:endParaRPr lang="en-US" dirty="0"/>
          </a:p>
        </p:txBody>
      </p:sp>
    </p:spTree>
    <p:extLst>
      <p:ext uri="{BB962C8B-B14F-4D97-AF65-F5344CB8AC3E}">
        <p14:creationId xmlns:p14="http://schemas.microsoft.com/office/powerpoint/2010/main" val="4259373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228600" y="228601"/>
            <a:ext cx="8001000" cy="369332"/>
          </a:xfrm>
          <a:prstGeom prst="rect">
            <a:avLst/>
          </a:prstGeom>
        </p:spPr>
        <p:txBody>
          <a:bodyPr wrap="square">
            <a:spAutoFit/>
          </a:bodyPr>
          <a:lstStyle/>
          <a:p>
            <a:r>
              <a:rPr lang="en-US" b="1" dirty="0" err="1" smtClean="0">
                <a:solidFill>
                  <a:srgbClr val="FF0000"/>
                </a:solidFill>
              </a:rPr>
              <a:t>Guo</a:t>
            </a:r>
            <a:r>
              <a:rPr lang="en-US" b="1" dirty="0" smtClean="0">
                <a:solidFill>
                  <a:srgbClr val="FF0000"/>
                </a:solidFill>
              </a:rPr>
              <a:t> </a:t>
            </a:r>
            <a:r>
              <a:rPr lang="en-US" b="1" dirty="0">
                <a:solidFill>
                  <a:srgbClr val="FF0000"/>
                </a:solidFill>
              </a:rPr>
              <a:t>&amp; </a:t>
            </a:r>
            <a:r>
              <a:rPr lang="en-US" b="1" dirty="0" smtClean="0">
                <a:solidFill>
                  <a:srgbClr val="FF0000"/>
                </a:solidFill>
              </a:rPr>
              <a:t>Zhu, </a:t>
            </a:r>
            <a:r>
              <a:rPr lang="en-US" b="1" dirty="0">
                <a:solidFill>
                  <a:srgbClr val="FF0000"/>
                </a:solidFill>
              </a:rPr>
              <a:t>2015, </a:t>
            </a:r>
            <a:r>
              <a:rPr lang="en-US" b="1" dirty="0" smtClean="0">
                <a:solidFill>
                  <a:srgbClr val="FF0000"/>
                </a:solidFill>
              </a:rPr>
              <a:t>GRAPHENE/PET - cohesive </a:t>
            </a:r>
            <a:r>
              <a:rPr lang="en-US" b="1" dirty="0">
                <a:solidFill>
                  <a:srgbClr val="FF0000"/>
                </a:solidFill>
              </a:rPr>
              <a:t>shear-lag, </a:t>
            </a:r>
            <a:r>
              <a:rPr lang="en-US" b="1" dirty="0" err="1" smtClean="0">
                <a:solidFill>
                  <a:srgbClr val="FF0000"/>
                </a:solidFill>
              </a:rPr>
              <a:t>non-linear-shear-lag+FEM</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5791043" y="691080"/>
            <a:ext cx="2438557" cy="1456631"/>
          </a:xfrm>
          <a:prstGeom prst="rect">
            <a:avLst/>
          </a:prstGeom>
        </p:spPr>
      </p:pic>
      <p:pic>
        <p:nvPicPr>
          <p:cNvPr id="8" name="Picture 7"/>
          <p:cNvPicPr>
            <a:picLocks noChangeAspect="1"/>
          </p:cNvPicPr>
          <p:nvPr/>
        </p:nvPicPr>
        <p:blipFill>
          <a:blip r:embed="rId3"/>
          <a:stretch>
            <a:fillRect/>
          </a:stretch>
        </p:blipFill>
        <p:spPr>
          <a:xfrm>
            <a:off x="712234" y="780560"/>
            <a:ext cx="3613727" cy="1631804"/>
          </a:xfrm>
          <a:prstGeom prst="rect">
            <a:avLst/>
          </a:prstGeom>
        </p:spPr>
      </p:pic>
      <p:pic>
        <p:nvPicPr>
          <p:cNvPr id="9" name="Picture 8"/>
          <p:cNvPicPr>
            <a:picLocks noChangeAspect="1"/>
          </p:cNvPicPr>
          <p:nvPr/>
        </p:nvPicPr>
        <p:blipFill>
          <a:blip r:embed="rId4"/>
          <a:stretch>
            <a:fillRect/>
          </a:stretch>
        </p:blipFill>
        <p:spPr>
          <a:xfrm>
            <a:off x="2417018" y="3957025"/>
            <a:ext cx="2376000" cy="819000"/>
          </a:xfrm>
          <a:prstGeom prst="rect">
            <a:avLst/>
          </a:prstGeom>
        </p:spPr>
      </p:pic>
      <p:pic>
        <p:nvPicPr>
          <p:cNvPr id="10" name="Picture 9"/>
          <p:cNvPicPr>
            <a:picLocks noChangeAspect="1"/>
          </p:cNvPicPr>
          <p:nvPr/>
        </p:nvPicPr>
        <p:blipFill rotWithShape="1">
          <a:blip r:embed="rId5"/>
          <a:srcRect b="7877"/>
          <a:stretch/>
        </p:blipFill>
        <p:spPr>
          <a:xfrm>
            <a:off x="308556" y="2716359"/>
            <a:ext cx="3708000" cy="331641"/>
          </a:xfrm>
          <a:prstGeom prst="rect">
            <a:avLst/>
          </a:prstGeom>
        </p:spPr>
      </p:pic>
      <p:pic>
        <p:nvPicPr>
          <p:cNvPr id="11" name="Picture 10"/>
          <p:cNvPicPr>
            <a:picLocks noChangeAspect="1"/>
          </p:cNvPicPr>
          <p:nvPr/>
        </p:nvPicPr>
        <p:blipFill>
          <a:blip r:embed="rId6"/>
          <a:stretch>
            <a:fillRect/>
          </a:stretch>
        </p:blipFill>
        <p:spPr>
          <a:xfrm>
            <a:off x="2423781" y="4681461"/>
            <a:ext cx="2412000" cy="792000"/>
          </a:xfrm>
          <a:prstGeom prst="rect">
            <a:avLst/>
          </a:prstGeom>
        </p:spPr>
      </p:pic>
      <p:pic>
        <p:nvPicPr>
          <p:cNvPr id="13" name="Picture 12"/>
          <p:cNvPicPr>
            <a:picLocks noChangeAspect="1"/>
          </p:cNvPicPr>
          <p:nvPr/>
        </p:nvPicPr>
        <p:blipFill>
          <a:blip r:embed="rId7"/>
          <a:stretch>
            <a:fillRect/>
          </a:stretch>
        </p:blipFill>
        <p:spPr>
          <a:xfrm>
            <a:off x="228600" y="4011492"/>
            <a:ext cx="2292460" cy="2309194"/>
          </a:xfrm>
          <a:prstGeom prst="rect">
            <a:avLst/>
          </a:prstGeom>
        </p:spPr>
      </p:pic>
      <p:pic>
        <p:nvPicPr>
          <p:cNvPr id="15" name="Picture 14"/>
          <p:cNvPicPr>
            <a:picLocks noChangeAspect="1"/>
          </p:cNvPicPr>
          <p:nvPr/>
        </p:nvPicPr>
        <p:blipFill>
          <a:blip r:embed="rId8"/>
          <a:stretch>
            <a:fillRect/>
          </a:stretch>
        </p:blipFill>
        <p:spPr>
          <a:xfrm>
            <a:off x="2521060" y="5688475"/>
            <a:ext cx="4311023" cy="416909"/>
          </a:xfrm>
          <a:prstGeom prst="rect">
            <a:avLst/>
          </a:prstGeom>
        </p:spPr>
      </p:pic>
      <p:pic>
        <p:nvPicPr>
          <p:cNvPr id="17" name="Picture 16"/>
          <p:cNvPicPr>
            <a:picLocks noChangeAspect="1"/>
          </p:cNvPicPr>
          <p:nvPr/>
        </p:nvPicPr>
        <p:blipFill>
          <a:blip r:embed="rId9"/>
          <a:stretch>
            <a:fillRect/>
          </a:stretch>
        </p:blipFill>
        <p:spPr>
          <a:xfrm>
            <a:off x="4635366" y="2225868"/>
            <a:ext cx="4344903" cy="3384450"/>
          </a:xfrm>
          <a:prstGeom prst="rect">
            <a:avLst/>
          </a:prstGeom>
        </p:spPr>
      </p:pic>
      <p:sp>
        <p:nvSpPr>
          <p:cNvPr id="18" name="Rectangle 17"/>
          <p:cNvSpPr/>
          <p:nvPr/>
        </p:nvSpPr>
        <p:spPr>
          <a:xfrm>
            <a:off x="308556" y="3233720"/>
            <a:ext cx="2108462" cy="369332"/>
          </a:xfrm>
          <a:prstGeom prst="rect">
            <a:avLst/>
          </a:prstGeom>
        </p:spPr>
        <p:txBody>
          <a:bodyPr wrap="none">
            <a:spAutoFit/>
          </a:bodyPr>
          <a:lstStyle/>
          <a:p>
            <a:r>
              <a:rPr lang="en-US" dirty="0"/>
              <a:t>constant stiffness K</a:t>
            </a:r>
            <a:r>
              <a:rPr lang="en-US" baseline="-25000" dirty="0"/>
              <a:t>0</a:t>
            </a:r>
          </a:p>
        </p:txBody>
      </p:sp>
    </p:spTree>
    <p:extLst>
      <p:ext uri="{BB962C8B-B14F-4D97-AF65-F5344CB8AC3E}">
        <p14:creationId xmlns:p14="http://schemas.microsoft.com/office/powerpoint/2010/main" val="3556214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228600" y="228601"/>
            <a:ext cx="8839200" cy="380999"/>
          </a:xfrm>
          <a:prstGeom prst="rect">
            <a:avLst/>
          </a:prstGeom>
        </p:spPr>
        <p:txBody>
          <a:bodyPr wrap="square">
            <a:spAutoFit/>
          </a:bodyPr>
          <a:lstStyle/>
          <a:p>
            <a:r>
              <a:rPr lang="en-US" b="1" dirty="0" smtClean="0">
                <a:solidFill>
                  <a:srgbClr val="FF0000"/>
                </a:solidFill>
              </a:rPr>
              <a:t>Xu et al., </a:t>
            </a:r>
            <a:r>
              <a:rPr lang="en-US" b="1" dirty="0">
                <a:solidFill>
                  <a:srgbClr val="FF0000"/>
                </a:solidFill>
              </a:rPr>
              <a:t>2016, </a:t>
            </a:r>
            <a:r>
              <a:rPr lang="en-US" b="1" dirty="0" smtClean="0">
                <a:solidFill>
                  <a:srgbClr val="FF0000"/>
                </a:solidFill>
              </a:rPr>
              <a:t>GRAPHENE/PET -  </a:t>
            </a:r>
            <a:r>
              <a:rPr lang="en-US" b="1" dirty="0">
                <a:solidFill>
                  <a:srgbClr val="FF0000"/>
                </a:solidFill>
              </a:rPr>
              <a:t>shear-lag+ </a:t>
            </a:r>
            <a:r>
              <a:rPr lang="en-US" b="1" dirty="0" smtClean="0">
                <a:solidFill>
                  <a:srgbClr val="FF0000"/>
                </a:solidFill>
              </a:rPr>
              <a:t>size effect of graphene flake on strains and ISS</a:t>
            </a:r>
            <a:endParaRPr lang="en-US" b="1" dirty="0">
              <a:solidFill>
                <a:srgbClr val="FF0000"/>
              </a:solidFill>
            </a:endParaRPr>
          </a:p>
        </p:txBody>
      </p:sp>
      <p:pic>
        <p:nvPicPr>
          <p:cNvPr id="6" name="Picture 5"/>
          <p:cNvPicPr>
            <a:picLocks noChangeAspect="1"/>
          </p:cNvPicPr>
          <p:nvPr/>
        </p:nvPicPr>
        <p:blipFill>
          <a:blip r:embed="rId2"/>
          <a:stretch>
            <a:fillRect/>
          </a:stretch>
        </p:blipFill>
        <p:spPr>
          <a:xfrm>
            <a:off x="2572915" y="725287"/>
            <a:ext cx="3294486" cy="1001524"/>
          </a:xfrm>
          <a:prstGeom prst="rect">
            <a:avLst/>
          </a:prstGeom>
        </p:spPr>
      </p:pic>
      <p:pic>
        <p:nvPicPr>
          <p:cNvPr id="10" name="Picture 9"/>
          <p:cNvPicPr>
            <a:picLocks noChangeAspect="1"/>
          </p:cNvPicPr>
          <p:nvPr/>
        </p:nvPicPr>
        <p:blipFill>
          <a:blip r:embed="rId3"/>
          <a:stretch>
            <a:fillRect/>
          </a:stretch>
        </p:blipFill>
        <p:spPr>
          <a:xfrm>
            <a:off x="120904" y="1853792"/>
            <a:ext cx="4962523" cy="2207392"/>
          </a:xfrm>
          <a:prstGeom prst="rect">
            <a:avLst/>
          </a:prstGeom>
        </p:spPr>
      </p:pic>
      <p:pic>
        <p:nvPicPr>
          <p:cNvPr id="11" name="Picture 10"/>
          <p:cNvPicPr>
            <a:picLocks noChangeAspect="1"/>
          </p:cNvPicPr>
          <p:nvPr/>
        </p:nvPicPr>
        <p:blipFill>
          <a:blip r:embed="rId4"/>
          <a:stretch>
            <a:fillRect/>
          </a:stretch>
        </p:blipFill>
        <p:spPr>
          <a:xfrm>
            <a:off x="5091174" y="1926628"/>
            <a:ext cx="2528826" cy="2109172"/>
          </a:xfrm>
          <a:prstGeom prst="rect">
            <a:avLst/>
          </a:prstGeom>
        </p:spPr>
      </p:pic>
      <p:pic>
        <p:nvPicPr>
          <p:cNvPr id="12" name="Picture 11"/>
          <p:cNvPicPr>
            <a:picLocks noChangeAspect="1"/>
          </p:cNvPicPr>
          <p:nvPr/>
        </p:nvPicPr>
        <p:blipFill>
          <a:blip r:embed="rId5"/>
          <a:stretch>
            <a:fillRect/>
          </a:stretch>
        </p:blipFill>
        <p:spPr>
          <a:xfrm>
            <a:off x="1752600" y="4035800"/>
            <a:ext cx="5469448" cy="2343262"/>
          </a:xfrm>
          <a:prstGeom prst="rect">
            <a:avLst/>
          </a:prstGeom>
        </p:spPr>
      </p:pic>
      <p:sp>
        <p:nvSpPr>
          <p:cNvPr id="13" name="TextBox 12"/>
          <p:cNvSpPr txBox="1"/>
          <p:nvPr/>
        </p:nvSpPr>
        <p:spPr>
          <a:xfrm>
            <a:off x="7620000" y="2784886"/>
            <a:ext cx="949299" cy="369332"/>
          </a:xfrm>
          <a:prstGeom prst="rect">
            <a:avLst/>
          </a:prstGeom>
          <a:noFill/>
        </p:spPr>
        <p:txBody>
          <a:bodyPr wrap="none" rtlCol="0">
            <a:spAutoFit/>
          </a:bodyPr>
          <a:lstStyle/>
          <a:p>
            <a:r>
              <a:rPr lang="en-US" dirty="0" smtClean="0"/>
              <a:t>L=50</a:t>
            </a:r>
            <a:r>
              <a:rPr lang="en-US" dirty="0" smtClean="0">
                <a:sym typeface="Symbol" panose="05050102010706020507" pitchFamily="18" charset="2"/>
              </a:rPr>
              <a:t>m</a:t>
            </a:r>
            <a:endParaRPr lang="en-US" dirty="0"/>
          </a:p>
        </p:txBody>
      </p:sp>
      <p:sp>
        <p:nvSpPr>
          <p:cNvPr id="14" name="TextBox 13"/>
          <p:cNvSpPr txBox="1"/>
          <p:nvPr/>
        </p:nvSpPr>
        <p:spPr>
          <a:xfrm>
            <a:off x="7145350" y="4742803"/>
            <a:ext cx="1666738" cy="646331"/>
          </a:xfrm>
          <a:prstGeom prst="rect">
            <a:avLst/>
          </a:prstGeom>
          <a:noFill/>
        </p:spPr>
        <p:txBody>
          <a:bodyPr wrap="none" rtlCol="0">
            <a:spAutoFit/>
          </a:bodyPr>
          <a:lstStyle/>
          <a:p>
            <a:r>
              <a:rPr lang="en-US" dirty="0" smtClean="0"/>
              <a:t>L vary between </a:t>
            </a:r>
          </a:p>
          <a:p>
            <a:r>
              <a:rPr lang="en-US" dirty="0" smtClean="0"/>
              <a:t>20 </a:t>
            </a:r>
            <a:r>
              <a:rPr lang="en-US" dirty="0" smtClean="0">
                <a:sym typeface="Symbol" panose="05050102010706020507" pitchFamily="18" charset="2"/>
              </a:rPr>
              <a:t>m – 1 cm</a:t>
            </a:r>
            <a:endParaRPr lang="en-US" dirty="0"/>
          </a:p>
        </p:txBody>
      </p:sp>
    </p:spTree>
    <p:extLst>
      <p:ext uri="{BB962C8B-B14F-4D97-AF65-F5344CB8AC3E}">
        <p14:creationId xmlns:p14="http://schemas.microsoft.com/office/powerpoint/2010/main" val="2397361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5" name="Picture 4"/>
          <p:cNvPicPr>
            <a:picLocks noChangeAspect="1"/>
          </p:cNvPicPr>
          <p:nvPr/>
        </p:nvPicPr>
        <p:blipFill>
          <a:blip r:embed="rId2"/>
          <a:stretch>
            <a:fillRect/>
          </a:stretch>
        </p:blipFill>
        <p:spPr>
          <a:xfrm>
            <a:off x="6505647" y="2559685"/>
            <a:ext cx="2034508" cy="1478915"/>
          </a:xfrm>
          <a:prstGeom prst="rect">
            <a:avLst/>
          </a:prstGeom>
        </p:spPr>
      </p:pic>
      <p:pic>
        <p:nvPicPr>
          <p:cNvPr id="6" name="Picture 5"/>
          <p:cNvPicPr>
            <a:picLocks noChangeAspect="1"/>
          </p:cNvPicPr>
          <p:nvPr/>
        </p:nvPicPr>
        <p:blipFill>
          <a:blip r:embed="rId3"/>
          <a:stretch>
            <a:fillRect/>
          </a:stretch>
        </p:blipFill>
        <p:spPr>
          <a:xfrm>
            <a:off x="381000" y="2514600"/>
            <a:ext cx="4138613" cy="1576614"/>
          </a:xfrm>
          <a:prstGeom prst="rect">
            <a:avLst/>
          </a:prstGeom>
        </p:spPr>
      </p:pic>
      <p:pic>
        <p:nvPicPr>
          <p:cNvPr id="7" name="Picture 6"/>
          <p:cNvPicPr>
            <a:picLocks noChangeAspect="1"/>
          </p:cNvPicPr>
          <p:nvPr/>
        </p:nvPicPr>
        <p:blipFill>
          <a:blip r:embed="rId4"/>
          <a:stretch>
            <a:fillRect/>
          </a:stretch>
        </p:blipFill>
        <p:spPr>
          <a:xfrm>
            <a:off x="304800" y="434988"/>
            <a:ext cx="2971800" cy="1638300"/>
          </a:xfrm>
          <a:prstGeom prst="rect">
            <a:avLst/>
          </a:prstGeom>
        </p:spPr>
      </p:pic>
      <p:pic>
        <p:nvPicPr>
          <p:cNvPr id="8" name="Picture 7"/>
          <p:cNvPicPr>
            <a:picLocks noChangeAspect="1"/>
          </p:cNvPicPr>
          <p:nvPr/>
        </p:nvPicPr>
        <p:blipFill>
          <a:blip r:embed="rId5"/>
          <a:stretch>
            <a:fillRect/>
          </a:stretch>
        </p:blipFill>
        <p:spPr>
          <a:xfrm>
            <a:off x="4517304" y="2514600"/>
            <a:ext cx="1988343" cy="1562578"/>
          </a:xfrm>
          <a:prstGeom prst="rect">
            <a:avLst/>
          </a:prstGeom>
        </p:spPr>
      </p:pic>
      <p:pic>
        <p:nvPicPr>
          <p:cNvPr id="10" name="Picture 9"/>
          <p:cNvPicPr>
            <a:picLocks noChangeAspect="1"/>
          </p:cNvPicPr>
          <p:nvPr/>
        </p:nvPicPr>
        <p:blipFill>
          <a:blip r:embed="rId6"/>
          <a:stretch>
            <a:fillRect/>
          </a:stretch>
        </p:blipFill>
        <p:spPr>
          <a:xfrm>
            <a:off x="126337" y="4357687"/>
            <a:ext cx="8413818" cy="1800225"/>
          </a:xfrm>
          <a:prstGeom prst="rect">
            <a:avLst/>
          </a:prstGeom>
        </p:spPr>
      </p:pic>
      <p:sp>
        <p:nvSpPr>
          <p:cNvPr id="11" name="Rectangle 10"/>
          <p:cNvSpPr/>
          <p:nvPr/>
        </p:nvSpPr>
        <p:spPr>
          <a:xfrm>
            <a:off x="3363220" y="228600"/>
            <a:ext cx="5475979" cy="923330"/>
          </a:xfrm>
          <a:prstGeom prst="rect">
            <a:avLst/>
          </a:prstGeom>
        </p:spPr>
        <p:txBody>
          <a:bodyPr wrap="square">
            <a:spAutoFit/>
          </a:bodyPr>
          <a:lstStyle/>
          <a:p>
            <a:r>
              <a:rPr lang="nl-NL" b="1" dirty="0" smtClean="0">
                <a:solidFill>
                  <a:srgbClr val="FF0000"/>
                </a:solidFill>
              </a:rPr>
              <a:t>Wang et al., 2016</a:t>
            </a:r>
            <a:r>
              <a:rPr lang="nl-NL" b="1" dirty="0">
                <a:solidFill>
                  <a:srgbClr val="FF0000"/>
                </a:solidFill>
              </a:rPr>
              <a:t>, GRAPHENE/PMMA, </a:t>
            </a:r>
            <a:endParaRPr lang="nl-NL" b="1" dirty="0" smtClean="0">
              <a:solidFill>
                <a:srgbClr val="FF0000"/>
              </a:solidFill>
            </a:endParaRPr>
          </a:p>
          <a:p>
            <a:r>
              <a:rPr lang="nl-NL" b="1" dirty="0" smtClean="0">
                <a:solidFill>
                  <a:srgbClr val="FF0000"/>
                </a:solidFill>
              </a:rPr>
              <a:t>non-shear-lag model -  for pristine and partially oxidazed graphene</a:t>
            </a:r>
            <a:endParaRPr lang="en-US" b="1" dirty="0">
              <a:solidFill>
                <a:srgbClr val="FF0000"/>
              </a:solidFill>
            </a:endParaRPr>
          </a:p>
        </p:txBody>
      </p:sp>
      <p:pic>
        <p:nvPicPr>
          <p:cNvPr id="12" name="Picture 11"/>
          <p:cNvPicPr>
            <a:picLocks noChangeAspect="1"/>
          </p:cNvPicPr>
          <p:nvPr/>
        </p:nvPicPr>
        <p:blipFill>
          <a:blip r:embed="rId7"/>
          <a:stretch>
            <a:fillRect/>
          </a:stretch>
        </p:blipFill>
        <p:spPr>
          <a:xfrm>
            <a:off x="5410200" y="878561"/>
            <a:ext cx="1754400" cy="1572061"/>
          </a:xfrm>
          <a:prstGeom prst="rect">
            <a:avLst/>
          </a:prstGeom>
        </p:spPr>
      </p:pic>
    </p:spTree>
    <p:extLst>
      <p:ext uri="{BB962C8B-B14F-4D97-AF65-F5344CB8AC3E}">
        <p14:creationId xmlns:p14="http://schemas.microsoft.com/office/powerpoint/2010/main" val="165935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838200"/>
            <a:ext cx="4015060" cy="400110"/>
          </a:xfrm>
          <a:prstGeom prst="rect">
            <a:avLst/>
          </a:prstGeom>
        </p:spPr>
        <p:txBody>
          <a:bodyPr wrap="square">
            <a:spAutoFit/>
          </a:bodyPr>
          <a:lstStyle/>
          <a:p>
            <a:r>
              <a:rPr lang="en-US" sz="2000" b="1" cap="all" dirty="0" smtClean="0">
                <a:solidFill>
                  <a:srgbClr val="006699"/>
                </a:solidFill>
                <a:latin typeface="Arial" pitchFamily="34" charset="0"/>
                <a:cs typeface="Arial" pitchFamily="34" charset="0"/>
              </a:rPr>
              <a:t>content of the study</a:t>
            </a:r>
          </a:p>
        </p:txBody>
      </p:sp>
      <p:sp>
        <p:nvSpPr>
          <p:cNvPr id="8"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TextBox 4"/>
          <p:cNvSpPr txBox="1"/>
          <p:nvPr/>
        </p:nvSpPr>
        <p:spPr>
          <a:xfrm>
            <a:off x="228600" y="1676400"/>
            <a:ext cx="8700202" cy="2554545"/>
          </a:xfrm>
          <a:prstGeom prst="rect">
            <a:avLst/>
          </a:prstGeom>
          <a:noFill/>
        </p:spPr>
        <p:txBody>
          <a:bodyPr wrap="none" rtlCol="0">
            <a:spAutoFit/>
          </a:bodyPr>
          <a:lstStyle/>
          <a:p>
            <a:pPr marL="285750" indent="-285750">
              <a:buFont typeface="Wingdings" panose="05000000000000000000" pitchFamily="2" charset="2"/>
              <a:buChar char="ü"/>
            </a:pPr>
            <a:r>
              <a:rPr lang="en-US" sz="2000" dirty="0" smtClean="0"/>
              <a:t>Brief review on papers for analytical modeling of nanocomposites (2000-2023):</a:t>
            </a:r>
          </a:p>
          <a:p>
            <a:r>
              <a:rPr lang="en-US" sz="2000" dirty="0" smtClean="0"/>
              <a:t>     analytical models – definitions, examples, results</a:t>
            </a:r>
          </a:p>
          <a:p>
            <a:endParaRPr lang="en-US" sz="2000" dirty="0"/>
          </a:p>
          <a:p>
            <a:pPr marL="285750" indent="-285750">
              <a:buFont typeface="Wingdings" panose="05000000000000000000" pitchFamily="2" charset="2"/>
              <a:buChar char="ü"/>
            </a:pPr>
            <a:r>
              <a:rPr lang="en-US" sz="2000" dirty="0" smtClean="0"/>
              <a:t>Examples of analytical solutions applications to nanocomposites</a:t>
            </a:r>
          </a:p>
          <a:p>
            <a:pPr marL="285750" indent="-285750">
              <a:buFont typeface="Wingdings" panose="05000000000000000000" pitchFamily="2" charset="2"/>
              <a:buChar char="ü"/>
            </a:pPr>
            <a:endParaRPr lang="en-US" sz="2000" dirty="0"/>
          </a:p>
          <a:p>
            <a:pPr marL="285750" indent="-285750">
              <a:buFont typeface="Wingdings" panose="05000000000000000000" pitchFamily="2" charset="2"/>
              <a:buChar char="ü"/>
            </a:pPr>
            <a:r>
              <a:rPr lang="en-US" sz="2000" dirty="0" smtClean="0"/>
              <a:t>Our contribution (papers in the project) – results and discussion</a:t>
            </a:r>
          </a:p>
          <a:p>
            <a:pPr marL="285750" indent="-285750">
              <a:buFont typeface="Wingdings" panose="05000000000000000000" pitchFamily="2" charset="2"/>
              <a:buChar char="ü"/>
            </a:pPr>
            <a:endParaRPr lang="en-US" sz="2000" dirty="0" smtClean="0"/>
          </a:p>
          <a:p>
            <a:pPr marL="285750" indent="-285750">
              <a:buFont typeface="Wingdings" panose="05000000000000000000" pitchFamily="2" charset="2"/>
              <a:buChar char="ü"/>
            </a:pPr>
            <a:r>
              <a:rPr lang="en-US" sz="2000" dirty="0" smtClean="0"/>
              <a:t>Conclusions</a:t>
            </a:r>
            <a:endParaRPr lang="en-US" dirty="0"/>
          </a:p>
        </p:txBody>
      </p:sp>
    </p:spTree>
    <p:extLst>
      <p:ext uri="{BB962C8B-B14F-4D97-AF65-F5344CB8AC3E}">
        <p14:creationId xmlns:p14="http://schemas.microsoft.com/office/powerpoint/2010/main" val="1719440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3358129" y="442616"/>
            <a:ext cx="5586145" cy="369332"/>
          </a:xfrm>
          <a:prstGeom prst="rect">
            <a:avLst/>
          </a:prstGeom>
        </p:spPr>
        <p:txBody>
          <a:bodyPr wrap="none">
            <a:spAutoFit/>
          </a:bodyPr>
          <a:lstStyle/>
          <a:p>
            <a:r>
              <a:rPr lang="en-US" b="1" dirty="0" smtClean="0">
                <a:solidFill>
                  <a:srgbClr val="FF0000"/>
                </a:solidFill>
              </a:rPr>
              <a:t>Wang  F.,  </a:t>
            </a:r>
            <a:r>
              <a:rPr lang="en-US" b="1" dirty="0">
                <a:solidFill>
                  <a:srgbClr val="FF0000"/>
                </a:solidFill>
              </a:rPr>
              <a:t>PHD, </a:t>
            </a:r>
            <a:r>
              <a:rPr lang="en-US" b="1" dirty="0" smtClean="0">
                <a:solidFill>
                  <a:srgbClr val="FF0000"/>
                </a:solidFill>
              </a:rPr>
              <a:t>2016, WS</a:t>
            </a:r>
            <a:r>
              <a:rPr lang="en-US" b="1" baseline="-25000" dirty="0" smtClean="0">
                <a:solidFill>
                  <a:srgbClr val="FF0000"/>
                </a:solidFill>
              </a:rPr>
              <a:t>2</a:t>
            </a:r>
            <a:r>
              <a:rPr lang="en-US" b="1" dirty="0" smtClean="0">
                <a:solidFill>
                  <a:srgbClr val="FF0000"/>
                </a:solidFill>
              </a:rPr>
              <a:t>/SU8/PMMA - shear lag model</a:t>
            </a:r>
            <a:endParaRPr lang="en-US" b="1" dirty="0">
              <a:solidFill>
                <a:srgbClr val="FF0000"/>
              </a:solidFill>
            </a:endParaRPr>
          </a:p>
        </p:txBody>
      </p:sp>
      <p:pic>
        <p:nvPicPr>
          <p:cNvPr id="6" name="Picture 5"/>
          <p:cNvPicPr>
            <a:picLocks noChangeAspect="1"/>
          </p:cNvPicPr>
          <p:nvPr/>
        </p:nvPicPr>
        <p:blipFill rotWithShape="1">
          <a:blip r:embed="rId2"/>
          <a:srcRect l="9759" r="11213"/>
          <a:stretch/>
        </p:blipFill>
        <p:spPr>
          <a:xfrm>
            <a:off x="228600" y="521732"/>
            <a:ext cx="3150311" cy="924009"/>
          </a:xfrm>
          <a:prstGeom prst="rect">
            <a:avLst/>
          </a:prstGeom>
        </p:spPr>
      </p:pic>
      <p:pic>
        <p:nvPicPr>
          <p:cNvPr id="8" name="Picture 7"/>
          <p:cNvPicPr>
            <a:picLocks noChangeAspect="1"/>
          </p:cNvPicPr>
          <p:nvPr/>
        </p:nvPicPr>
        <p:blipFill rotWithShape="1">
          <a:blip r:embed="rId3"/>
          <a:srcRect l="2763" r="3282"/>
          <a:stretch/>
        </p:blipFill>
        <p:spPr>
          <a:xfrm>
            <a:off x="2829985" y="1425559"/>
            <a:ext cx="5905103" cy="4895591"/>
          </a:xfrm>
          <a:prstGeom prst="rect">
            <a:avLst/>
          </a:prstGeom>
        </p:spPr>
      </p:pic>
      <p:pic>
        <p:nvPicPr>
          <p:cNvPr id="9" name="Picture 8"/>
          <p:cNvPicPr>
            <a:picLocks noChangeAspect="1"/>
          </p:cNvPicPr>
          <p:nvPr/>
        </p:nvPicPr>
        <p:blipFill>
          <a:blip r:embed="rId4"/>
          <a:stretch>
            <a:fillRect/>
          </a:stretch>
        </p:blipFill>
        <p:spPr>
          <a:xfrm>
            <a:off x="408228" y="3285726"/>
            <a:ext cx="1980000" cy="603000"/>
          </a:xfrm>
          <a:prstGeom prst="rect">
            <a:avLst/>
          </a:prstGeom>
        </p:spPr>
      </p:pic>
      <p:pic>
        <p:nvPicPr>
          <p:cNvPr id="10" name="Picture 9"/>
          <p:cNvPicPr>
            <a:picLocks noChangeAspect="1"/>
          </p:cNvPicPr>
          <p:nvPr/>
        </p:nvPicPr>
        <p:blipFill>
          <a:blip r:embed="rId5"/>
          <a:stretch>
            <a:fillRect/>
          </a:stretch>
        </p:blipFill>
        <p:spPr>
          <a:xfrm>
            <a:off x="516228" y="4391549"/>
            <a:ext cx="1872000" cy="549000"/>
          </a:xfrm>
          <a:prstGeom prst="rect">
            <a:avLst/>
          </a:prstGeom>
        </p:spPr>
      </p:pic>
      <p:pic>
        <p:nvPicPr>
          <p:cNvPr id="13" name="Picture 12"/>
          <p:cNvPicPr>
            <a:picLocks noChangeAspect="1"/>
          </p:cNvPicPr>
          <p:nvPr/>
        </p:nvPicPr>
        <p:blipFill>
          <a:blip r:embed="rId6"/>
          <a:stretch>
            <a:fillRect/>
          </a:stretch>
        </p:blipFill>
        <p:spPr>
          <a:xfrm>
            <a:off x="410892" y="1749275"/>
            <a:ext cx="2419350" cy="971550"/>
          </a:xfrm>
          <a:prstGeom prst="rect">
            <a:avLst/>
          </a:prstGeom>
        </p:spPr>
      </p:pic>
    </p:spTree>
    <p:extLst>
      <p:ext uri="{BB962C8B-B14F-4D97-AF65-F5344CB8AC3E}">
        <p14:creationId xmlns:p14="http://schemas.microsoft.com/office/powerpoint/2010/main" val="29770953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5" name="Picture 4"/>
          <p:cNvPicPr>
            <a:picLocks noChangeAspect="1"/>
          </p:cNvPicPr>
          <p:nvPr/>
        </p:nvPicPr>
        <p:blipFill>
          <a:blip r:embed="rId2"/>
          <a:stretch>
            <a:fillRect/>
          </a:stretch>
        </p:blipFill>
        <p:spPr>
          <a:xfrm>
            <a:off x="504000" y="751500"/>
            <a:ext cx="2696400" cy="1774732"/>
          </a:xfrm>
          <a:prstGeom prst="rect">
            <a:avLst/>
          </a:prstGeom>
        </p:spPr>
      </p:pic>
      <p:pic>
        <p:nvPicPr>
          <p:cNvPr id="7" name="Picture 6"/>
          <p:cNvPicPr>
            <a:picLocks noChangeAspect="1"/>
          </p:cNvPicPr>
          <p:nvPr/>
        </p:nvPicPr>
        <p:blipFill>
          <a:blip r:embed="rId3"/>
          <a:stretch>
            <a:fillRect/>
          </a:stretch>
        </p:blipFill>
        <p:spPr>
          <a:xfrm>
            <a:off x="381000" y="3886568"/>
            <a:ext cx="3124200" cy="1080331"/>
          </a:xfrm>
          <a:prstGeom prst="rect">
            <a:avLst/>
          </a:prstGeom>
        </p:spPr>
      </p:pic>
      <p:sp>
        <p:nvSpPr>
          <p:cNvPr id="8" name="Rectangle 7"/>
          <p:cNvSpPr/>
          <p:nvPr/>
        </p:nvSpPr>
        <p:spPr>
          <a:xfrm>
            <a:off x="304800" y="60370"/>
            <a:ext cx="8034753" cy="646331"/>
          </a:xfrm>
          <a:prstGeom prst="rect">
            <a:avLst/>
          </a:prstGeom>
        </p:spPr>
        <p:txBody>
          <a:bodyPr wrap="square">
            <a:spAutoFit/>
          </a:bodyPr>
          <a:lstStyle/>
          <a:p>
            <a:r>
              <a:rPr lang="en-US" b="1" dirty="0" err="1" smtClean="0">
                <a:solidFill>
                  <a:srgbClr val="FF0000"/>
                </a:solidFill>
              </a:rPr>
              <a:t>Manikas</a:t>
            </a:r>
            <a:r>
              <a:rPr lang="en-US" b="1" dirty="0" smtClean="0">
                <a:solidFill>
                  <a:srgbClr val="FF0000"/>
                </a:solidFill>
              </a:rPr>
              <a:t> et al., 2019, graphene micro-ribbon/PMMA- modified </a:t>
            </a:r>
            <a:r>
              <a:rPr lang="en-US" b="1" dirty="0" err="1" smtClean="0">
                <a:solidFill>
                  <a:srgbClr val="FF0000"/>
                </a:solidFill>
              </a:rPr>
              <a:t>shear-lag+adding</a:t>
            </a:r>
            <a:r>
              <a:rPr lang="en-US" b="1" dirty="0" smtClean="0">
                <a:solidFill>
                  <a:srgbClr val="FF0000"/>
                </a:solidFill>
              </a:rPr>
              <a:t> inverse </a:t>
            </a:r>
            <a:r>
              <a:rPr lang="en-US" b="1" dirty="0">
                <a:solidFill>
                  <a:srgbClr val="FF0000"/>
                </a:solidFill>
              </a:rPr>
              <a:t>length </a:t>
            </a:r>
            <a:r>
              <a:rPr lang="en-US" b="1" dirty="0" smtClean="0">
                <a:solidFill>
                  <a:srgbClr val="FF0000"/>
                </a:solidFill>
              </a:rPr>
              <a:t>parameter </a:t>
            </a:r>
            <a:r>
              <a:rPr lang="en-US" b="1" i="1" dirty="0" smtClean="0">
                <a:solidFill>
                  <a:srgbClr val="FF0000"/>
                </a:solidFill>
              </a:rPr>
              <a:t>l</a:t>
            </a:r>
            <a:r>
              <a:rPr lang="en-US" b="1" i="1" baseline="-25000" dirty="0" smtClean="0">
                <a:solidFill>
                  <a:srgbClr val="FF0000"/>
                </a:solidFill>
              </a:rPr>
              <a:t>0  </a:t>
            </a:r>
            <a:r>
              <a:rPr lang="en-US" b="1" i="1" dirty="0" smtClean="0">
                <a:solidFill>
                  <a:srgbClr val="FF0000"/>
                </a:solidFill>
              </a:rPr>
              <a:t>for stress transfer length prediction</a:t>
            </a:r>
            <a:endParaRPr lang="en-US" b="1" i="1" dirty="0">
              <a:solidFill>
                <a:srgbClr val="FF0000"/>
              </a:solidFill>
            </a:endParaRPr>
          </a:p>
        </p:txBody>
      </p:sp>
      <p:pic>
        <p:nvPicPr>
          <p:cNvPr id="9" name="Picture 8"/>
          <p:cNvPicPr>
            <a:picLocks noChangeAspect="1"/>
          </p:cNvPicPr>
          <p:nvPr/>
        </p:nvPicPr>
        <p:blipFill>
          <a:blip r:embed="rId4"/>
          <a:stretch>
            <a:fillRect/>
          </a:stretch>
        </p:blipFill>
        <p:spPr>
          <a:xfrm>
            <a:off x="4038600" y="822252"/>
            <a:ext cx="4517528" cy="3407959"/>
          </a:xfrm>
          <a:prstGeom prst="rect">
            <a:avLst/>
          </a:prstGeom>
        </p:spPr>
      </p:pic>
      <p:pic>
        <p:nvPicPr>
          <p:cNvPr id="10" name="Picture 9"/>
          <p:cNvPicPr>
            <a:picLocks noChangeAspect="1"/>
          </p:cNvPicPr>
          <p:nvPr/>
        </p:nvPicPr>
        <p:blipFill>
          <a:blip r:embed="rId5"/>
          <a:stretch>
            <a:fillRect/>
          </a:stretch>
        </p:blipFill>
        <p:spPr>
          <a:xfrm>
            <a:off x="458436" y="2889016"/>
            <a:ext cx="3564000" cy="882000"/>
          </a:xfrm>
          <a:prstGeom prst="rect">
            <a:avLst/>
          </a:prstGeom>
        </p:spPr>
      </p:pic>
      <p:pic>
        <p:nvPicPr>
          <p:cNvPr id="11" name="Picture 10"/>
          <p:cNvPicPr>
            <a:picLocks noChangeAspect="1"/>
          </p:cNvPicPr>
          <p:nvPr/>
        </p:nvPicPr>
        <p:blipFill>
          <a:blip r:embed="rId6"/>
          <a:stretch>
            <a:fillRect/>
          </a:stretch>
        </p:blipFill>
        <p:spPr>
          <a:xfrm>
            <a:off x="3810000" y="4407537"/>
            <a:ext cx="4252800" cy="1892136"/>
          </a:xfrm>
          <a:prstGeom prst="rect">
            <a:avLst/>
          </a:prstGeom>
          <a:ln>
            <a:solidFill>
              <a:srgbClr val="FF0000"/>
            </a:solidFill>
          </a:ln>
        </p:spPr>
      </p:pic>
      <p:pic>
        <p:nvPicPr>
          <p:cNvPr id="12" name="Picture 11"/>
          <p:cNvPicPr>
            <a:picLocks noChangeAspect="1"/>
          </p:cNvPicPr>
          <p:nvPr/>
        </p:nvPicPr>
        <p:blipFill>
          <a:blip r:embed="rId7"/>
          <a:stretch>
            <a:fillRect/>
          </a:stretch>
        </p:blipFill>
        <p:spPr>
          <a:xfrm>
            <a:off x="1143000" y="5281117"/>
            <a:ext cx="1404000" cy="315000"/>
          </a:xfrm>
          <a:prstGeom prst="rect">
            <a:avLst/>
          </a:prstGeom>
          <a:ln w="12700">
            <a:solidFill>
              <a:srgbClr val="FF0000"/>
            </a:solidFill>
          </a:ln>
        </p:spPr>
      </p:pic>
    </p:spTree>
    <p:extLst>
      <p:ext uri="{BB962C8B-B14F-4D97-AF65-F5344CB8AC3E}">
        <p14:creationId xmlns:p14="http://schemas.microsoft.com/office/powerpoint/2010/main" val="330246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8" name="Picture 7"/>
          <p:cNvPicPr>
            <a:picLocks noChangeAspect="1"/>
          </p:cNvPicPr>
          <p:nvPr/>
        </p:nvPicPr>
        <p:blipFill rotWithShape="1">
          <a:blip r:embed="rId2"/>
          <a:srcRect l="13074"/>
          <a:stretch/>
        </p:blipFill>
        <p:spPr>
          <a:xfrm>
            <a:off x="614198" y="990600"/>
            <a:ext cx="2533141" cy="1219306"/>
          </a:xfrm>
          <a:prstGeom prst="rect">
            <a:avLst/>
          </a:prstGeom>
        </p:spPr>
      </p:pic>
      <p:sp>
        <p:nvSpPr>
          <p:cNvPr id="11" name="Rectangle 10"/>
          <p:cNvSpPr/>
          <p:nvPr/>
        </p:nvSpPr>
        <p:spPr>
          <a:xfrm>
            <a:off x="152400" y="72204"/>
            <a:ext cx="8534400" cy="646331"/>
          </a:xfrm>
          <a:prstGeom prst="rect">
            <a:avLst/>
          </a:prstGeom>
        </p:spPr>
        <p:txBody>
          <a:bodyPr wrap="square">
            <a:spAutoFit/>
          </a:bodyPr>
          <a:lstStyle/>
          <a:p>
            <a:r>
              <a:rPr lang="en-US" b="1" dirty="0" smtClean="0">
                <a:solidFill>
                  <a:srgbClr val="FF0000"/>
                </a:solidFill>
              </a:rPr>
              <a:t>Dong et al., 2022</a:t>
            </a:r>
            <a:r>
              <a:rPr lang="en-US" dirty="0"/>
              <a:t>, </a:t>
            </a:r>
            <a:r>
              <a:rPr lang="en-US" dirty="0">
                <a:solidFill>
                  <a:srgbClr val="FF0000"/>
                </a:solidFill>
              </a:rPr>
              <a:t>MOS</a:t>
            </a:r>
            <a:r>
              <a:rPr lang="en-US" baseline="-25000" dirty="0">
                <a:solidFill>
                  <a:srgbClr val="FF0000"/>
                </a:solidFill>
              </a:rPr>
              <a:t>2</a:t>
            </a:r>
            <a:r>
              <a:rPr lang="en-US" dirty="0">
                <a:solidFill>
                  <a:srgbClr val="FF0000"/>
                </a:solidFill>
              </a:rPr>
              <a:t>/PMMA, mono &amp; few </a:t>
            </a:r>
            <a:r>
              <a:rPr lang="en-US" dirty="0" smtClean="0">
                <a:solidFill>
                  <a:srgbClr val="FF0000"/>
                </a:solidFill>
              </a:rPr>
              <a:t>layers - shear-lag</a:t>
            </a:r>
            <a:r>
              <a:rPr lang="en-US" dirty="0">
                <a:solidFill>
                  <a:srgbClr val="FF0000"/>
                </a:solidFill>
              </a:rPr>
              <a:t>, partial debonding and totally debonding models</a:t>
            </a:r>
          </a:p>
        </p:txBody>
      </p:sp>
      <p:pic>
        <p:nvPicPr>
          <p:cNvPr id="14" name="Picture 13"/>
          <p:cNvPicPr>
            <a:picLocks noChangeAspect="1"/>
          </p:cNvPicPr>
          <p:nvPr/>
        </p:nvPicPr>
        <p:blipFill>
          <a:blip r:embed="rId3"/>
          <a:stretch>
            <a:fillRect/>
          </a:stretch>
        </p:blipFill>
        <p:spPr>
          <a:xfrm>
            <a:off x="3858127" y="570579"/>
            <a:ext cx="4800964" cy="1970174"/>
          </a:xfrm>
          <a:prstGeom prst="rect">
            <a:avLst/>
          </a:prstGeom>
        </p:spPr>
      </p:pic>
      <p:pic>
        <p:nvPicPr>
          <p:cNvPr id="15" name="Picture 14"/>
          <p:cNvPicPr>
            <a:picLocks noChangeAspect="1"/>
          </p:cNvPicPr>
          <p:nvPr/>
        </p:nvPicPr>
        <p:blipFill>
          <a:blip r:embed="rId4"/>
          <a:stretch>
            <a:fillRect/>
          </a:stretch>
        </p:blipFill>
        <p:spPr>
          <a:xfrm>
            <a:off x="152400" y="2588669"/>
            <a:ext cx="4796001" cy="3792890"/>
          </a:xfrm>
          <a:prstGeom prst="rect">
            <a:avLst/>
          </a:prstGeom>
        </p:spPr>
      </p:pic>
      <p:sp>
        <p:nvSpPr>
          <p:cNvPr id="17" name="TextBox 16"/>
          <p:cNvSpPr txBox="1"/>
          <p:nvPr/>
        </p:nvSpPr>
        <p:spPr>
          <a:xfrm>
            <a:off x="6019800" y="2252497"/>
            <a:ext cx="734496" cy="369332"/>
          </a:xfrm>
          <a:prstGeom prst="rect">
            <a:avLst/>
          </a:prstGeom>
          <a:noFill/>
        </p:spPr>
        <p:txBody>
          <a:bodyPr wrap="none" rtlCol="0">
            <a:spAutoFit/>
          </a:bodyPr>
          <a:lstStyle/>
          <a:p>
            <a:r>
              <a:rPr lang="en-US" dirty="0" smtClean="0"/>
              <a:t>mono</a:t>
            </a:r>
            <a:endParaRPr lang="en-US" dirty="0"/>
          </a:p>
        </p:txBody>
      </p:sp>
      <p:pic>
        <p:nvPicPr>
          <p:cNvPr id="19" name="Picture 18"/>
          <p:cNvPicPr>
            <a:picLocks noChangeAspect="1"/>
          </p:cNvPicPr>
          <p:nvPr/>
        </p:nvPicPr>
        <p:blipFill>
          <a:blip r:embed="rId5"/>
          <a:stretch>
            <a:fillRect/>
          </a:stretch>
        </p:blipFill>
        <p:spPr>
          <a:xfrm>
            <a:off x="4948401" y="2717270"/>
            <a:ext cx="4039052" cy="3154995"/>
          </a:xfrm>
          <a:prstGeom prst="rect">
            <a:avLst/>
          </a:prstGeom>
        </p:spPr>
      </p:pic>
    </p:spTree>
    <p:extLst>
      <p:ext uri="{BB962C8B-B14F-4D97-AF65-F5344CB8AC3E}">
        <p14:creationId xmlns:p14="http://schemas.microsoft.com/office/powerpoint/2010/main" val="2802957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91653" y="136349"/>
            <a:ext cx="8655183" cy="646331"/>
          </a:xfrm>
          <a:prstGeom prst="rect">
            <a:avLst/>
          </a:prstGeom>
        </p:spPr>
        <p:txBody>
          <a:bodyPr wrap="square">
            <a:spAutoFit/>
          </a:bodyPr>
          <a:lstStyle/>
          <a:p>
            <a:r>
              <a:rPr lang="fr-FR" b="1" dirty="0" smtClean="0">
                <a:solidFill>
                  <a:srgbClr val="FF0000"/>
                </a:solidFill>
              </a:rPr>
              <a:t>Du et al., 2022</a:t>
            </a:r>
            <a:r>
              <a:rPr lang="fr-FR" dirty="0"/>
              <a:t>, </a:t>
            </a:r>
            <a:r>
              <a:rPr lang="fr-FR" dirty="0">
                <a:solidFill>
                  <a:srgbClr val="FF0000"/>
                </a:solidFill>
              </a:rPr>
              <a:t>2 </a:t>
            </a:r>
            <a:r>
              <a:rPr lang="fr-FR" dirty="0" err="1" smtClean="0">
                <a:solidFill>
                  <a:srgbClr val="FF0000"/>
                </a:solidFill>
              </a:rPr>
              <a:t>specimens</a:t>
            </a:r>
            <a:r>
              <a:rPr lang="fr-FR" dirty="0" smtClean="0">
                <a:solidFill>
                  <a:srgbClr val="FF0000"/>
                </a:solidFill>
              </a:rPr>
              <a:t>, </a:t>
            </a:r>
            <a:r>
              <a:rPr lang="fr-FR" dirty="0">
                <a:solidFill>
                  <a:srgbClr val="FF0000"/>
                </a:solidFill>
              </a:rPr>
              <a:t>1 </a:t>
            </a:r>
            <a:r>
              <a:rPr lang="fr-FR" dirty="0" smtClean="0">
                <a:solidFill>
                  <a:srgbClr val="FF0000"/>
                </a:solidFill>
              </a:rPr>
              <a:t>or </a:t>
            </a:r>
            <a:r>
              <a:rPr lang="fr-FR" dirty="0">
                <a:solidFill>
                  <a:srgbClr val="FF0000"/>
                </a:solidFill>
              </a:rPr>
              <a:t>2 </a:t>
            </a:r>
            <a:r>
              <a:rPr lang="fr-FR" dirty="0" smtClean="0">
                <a:solidFill>
                  <a:srgbClr val="FF0000"/>
                </a:solidFill>
              </a:rPr>
              <a:t>Interfaces, </a:t>
            </a:r>
            <a:r>
              <a:rPr lang="fr-FR" dirty="0" err="1" smtClean="0">
                <a:solidFill>
                  <a:srgbClr val="FF0000"/>
                </a:solidFill>
              </a:rPr>
              <a:t>Grahene</a:t>
            </a:r>
            <a:r>
              <a:rPr lang="fr-FR" dirty="0" smtClean="0">
                <a:solidFill>
                  <a:srgbClr val="FF0000"/>
                </a:solidFill>
              </a:rPr>
              <a:t>/MOS</a:t>
            </a:r>
            <a:r>
              <a:rPr lang="fr-FR" baseline="-25000" dirty="0" smtClean="0">
                <a:solidFill>
                  <a:srgbClr val="FF0000"/>
                </a:solidFill>
              </a:rPr>
              <a:t>2</a:t>
            </a:r>
            <a:r>
              <a:rPr lang="fr-FR" dirty="0" smtClean="0">
                <a:solidFill>
                  <a:srgbClr val="FF0000"/>
                </a:solidFill>
              </a:rPr>
              <a:t>/PET and MOS</a:t>
            </a:r>
            <a:r>
              <a:rPr lang="fr-FR" baseline="-25000" dirty="0" smtClean="0">
                <a:solidFill>
                  <a:srgbClr val="FF0000"/>
                </a:solidFill>
              </a:rPr>
              <a:t>2</a:t>
            </a:r>
            <a:r>
              <a:rPr lang="fr-FR" dirty="0" smtClean="0">
                <a:solidFill>
                  <a:srgbClr val="FF0000"/>
                </a:solidFill>
              </a:rPr>
              <a:t>/PET – </a:t>
            </a:r>
          </a:p>
          <a:p>
            <a:r>
              <a:rPr lang="fr-FR" dirty="0" err="1" smtClean="0">
                <a:solidFill>
                  <a:srgbClr val="FF0000"/>
                </a:solidFill>
              </a:rPr>
              <a:t>shear-lag+force</a:t>
            </a:r>
            <a:r>
              <a:rPr lang="fr-FR" dirty="0" smtClean="0">
                <a:solidFill>
                  <a:srgbClr val="FF0000"/>
                </a:solidFill>
              </a:rPr>
              <a:t> </a:t>
            </a:r>
            <a:r>
              <a:rPr lang="fr-FR" dirty="0">
                <a:solidFill>
                  <a:srgbClr val="FF0000"/>
                </a:solidFill>
              </a:rPr>
              <a:t>balance</a:t>
            </a:r>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400051" y="918910"/>
            <a:ext cx="1676400" cy="1445703"/>
          </a:xfrm>
          <a:prstGeom prst="rect">
            <a:avLst/>
          </a:prstGeom>
        </p:spPr>
      </p:pic>
      <p:pic>
        <p:nvPicPr>
          <p:cNvPr id="9" name="Picture 8"/>
          <p:cNvPicPr>
            <a:picLocks noChangeAspect="1"/>
          </p:cNvPicPr>
          <p:nvPr/>
        </p:nvPicPr>
        <p:blipFill>
          <a:blip r:embed="rId3"/>
          <a:stretch>
            <a:fillRect/>
          </a:stretch>
        </p:blipFill>
        <p:spPr>
          <a:xfrm>
            <a:off x="614663" y="2610665"/>
            <a:ext cx="4795537" cy="1932970"/>
          </a:xfrm>
          <a:prstGeom prst="rect">
            <a:avLst/>
          </a:prstGeom>
        </p:spPr>
      </p:pic>
      <p:pic>
        <p:nvPicPr>
          <p:cNvPr id="10" name="Picture 9"/>
          <p:cNvPicPr>
            <a:picLocks noChangeAspect="1"/>
          </p:cNvPicPr>
          <p:nvPr/>
        </p:nvPicPr>
        <p:blipFill>
          <a:blip r:embed="rId4"/>
          <a:stretch>
            <a:fillRect/>
          </a:stretch>
        </p:blipFill>
        <p:spPr>
          <a:xfrm>
            <a:off x="3006725" y="584909"/>
            <a:ext cx="5329826" cy="1992535"/>
          </a:xfrm>
          <a:prstGeom prst="rect">
            <a:avLst/>
          </a:prstGeom>
        </p:spPr>
      </p:pic>
      <p:cxnSp>
        <p:nvCxnSpPr>
          <p:cNvPr id="12" name="Straight Arrow Connector 11"/>
          <p:cNvCxnSpPr/>
          <p:nvPr/>
        </p:nvCxnSpPr>
        <p:spPr>
          <a:xfrm>
            <a:off x="2076451" y="1143000"/>
            <a:ext cx="904585"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76451" y="2133600"/>
            <a:ext cx="452292" cy="443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5"/>
          <a:stretch>
            <a:fillRect/>
          </a:stretch>
        </p:blipFill>
        <p:spPr>
          <a:xfrm>
            <a:off x="3162311" y="4543635"/>
            <a:ext cx="2276475" cy="1931752"/>
          </a:xfrm>
          <a:prstGeom prst="rect">
            <a:avLst/>
          </a:prstGeom>
        </p:spPr>
      </p:pic>
      <p:pic>
        <p:nvPicPr>
          <p:cNvPr id="19" name="Picture 18"/>
          <p:cNvPicPr>
            <a:picLocks noChangeAspect="1"/>
          </p:cNvPicPr>
          <p:nvPr/>
        </p:nvPicPr>
        <p:blipFill>
          <a:blip r:embed="rId6"/>
          <a:stretch>
            <a:fillRect/>
          </a:stretch>
        </p:blipFill>
        <p:spPr>
          <a:xfrm>
            <a:off x="724417" y="4493571"/>
            <a:ext cx="2256619" cy="1938037"/>
          </a:xfrm>
          <a:prstGeom prst="rect">
            <a:avLst/>
          </a:prstGeom>
        </p:spPr>
      </p:pic>
      <p:pic>
        <p:nvPicPr>
          <p:cNvPr id="20" name="Picture 19"/>
          <p:cNvPicPr>
            <a:picLocks noChangeAspect="1"/>
          </p:cNvPicPr>
          <p:nvPr/>
        </p:nvPicPr>
        <p:blipFill>
          <a:blip r:embed="rId7"/>
          <a:stretch>
            <a:fillRect/>
          </a:stretch>
        </p:blipFill>
        <p:spPr>
          <a:xfrm>
            <a:off x="6248400" y="2648462"/>
            <a:ext cx="2286000" cy="1857375"/>
          </a:xfrm>
          <a:prstGeom prst="rect">
            <a:avLst/>
          </a:prstGeom>
        </p:spPr>
      </p:pic>
      <p:pic>
        <p:nvPicPr>
          <p:cNvPr id="21" name="Picture 20"/>
          <p:cNvPicPr>
            <a:picLocks noChangeAspect="1"/>
          </p:cNvPicPr>
          <p:nvPr/>
        </p:nvPicPr>
        <p:blipFill>
          <a:blip r:embed="rId8"/>
          <a:stretch>
            <a:fillRect/>
          </a:stretch>
        </p:blipFill>
        <p:spPr>
          <a:xfrm>
            <a:off x="6338310" y="4477407"/>
            <a:ext cx="2214563" cy="1839993"/>
          </a:xfrm>
          <a:prstGeom prst="rect">
            <a:avLst/>
          </a:prstGeom>
        </p:spPr>
      </p:pic>
    </p:spTree>
    <p:extLst>
      <p:ext uri="{BB962C8B-B14F-4D97-AF65-F5344CB8AC3E}">
        <p14:creationId xmlns:p14="http://schemas.microsoft.com/office/powerpoint/2010/main" val="28580897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Rectangle 4"/>
          <p:cNvSpPr/>
          <p:nvPr/>
        </p:nvSpPr>
        <p:spPr>
          <a:xfrm>
            <a:off x="228600" y="228600"/>
            <a:ext cx="4876800" cy="369332"/>
          </a:xfrm>
          <a:prstGeom prst="rect">
            <a:avLst/>
          </a:prstGeom>
        </p:spPr>
        <p:txBody>
          <a:bodyPr wrap="square">
            <a:spAutoFit/>
          </a:bodyPr>
          <a:lstStyle/>
          <a:p>
            <a:r>
              <a:rPr lang="da-DK" b="1" dirty="0" smtClean="0">
                <a:solidFill>
                  <a:srgbClr val="FF0000"/>
                </a:solidFill>
              </a:rPr>
              <a:t>Liu et al., 2022</a:t>
            </a:r>
            <a:r>
              <a:rPr lang="da-DK" dirty="0">
                <a:solidFill>
                  <a:srgbClr val="FF0000"/>
                </a:solidFill>
              </a:rPr>
              <a:t>, TI</a:t>
            </a:r>
            <a:r>
              <a:rPr lang="da-DK" baseline="-25000" dirty="0">
                <a:solidFill>
                  <a:srgbClr val="FF0000"/>
                </a:solidFill>
              </a:rPr>
              <a:t>3</a:t>
            </a:r>
            <a:r>
              <a:rPr lang="da-DK" dirty="0">
                <a:solidFill>
                  <a:srgbClr val="FF0000"/>
                </a:solidFill>
              </a:rPr>
              <a:t>C</a:t>
            </a:r>
            <a:r>
              <a:rPr lang="da-DK" baseline="-25000" dirty="0">
                <a:solidFill>
                  <a:srgbClr val="FF0000"/>
                </a:solidFill>
              </a:rPr>
              <a:t>2</a:t>
            </a:r>
            <a:r>
              <a:rPr lang="da-DK" dirty="0">
                <a:solidFill>
                  <a:srgbClr val="FF0000"/>
                </a:solidFill>
              </a:rPr>
              <a:t> M-XENE/PMMA, shear-lag</a:t>
            </a:r>
            <a:endParaRPr lang="en-US" dirty="0">
              <a:solidFill>
                <a:srgbClr val="FF0000"/>
              </a:solidFill>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26" y="914400"/>
            <a:ext cx="4953000" cy="1829117"/>
          </a:xfrm>
          <a:prstGeom prst="rect">
            <a:avLst/>
          </a:prstGeom>
          <a:noFill/>
          <a:ln>
            <a:noFill/>
          </a:ln>
        </p:spPr>
      </p:pic>
      <p:sp>
        <p:nvSpPr>
          <p:cNvPr id="8" name="Rectangle 7"/>
          <p:cNvSpPr/>
          <p:nvPr/>
        </p:nvSpPr>
        <p:spPr>
          <a:xfrm>
            <a:off x="228600" y="2971800"/>
            <a:ext cx="5029200" cy="369332"/>
          </a:xfrm>
          <a:prstGeom prst="rect">
            <a:avLst/>
          </a:prstGeom>
        </p:spPr>
        <p:txBody>
          <a:bodyPr wrap="square">
            <a:spAutoFit/>
          </a:bodyPr>
          <a:lstStyle/>
          <a:p>
            <a:r>
              <a:rPr lang="en-US" b="1" dirty="0" err="1">
                <a:solidFill>
                  <a:srgbClr val="FF0000"/>
                </a:solidFill>
              </a:rPr>
              <a:t>Weimiao</a:t>
            </a:r>
            <a:r>
              <a:rPr lang="en-US" b="1" dirty="0">
                <a:solidFill>
                  <a:srgbClr val="FF0000"/>
                </a:solidFill>
              </a:rPr>
              <a:t> Wang, 2021</a:t>
            </a:r>
            <a:r>
              <a:rPr lang="en-US" dirty="0">
                <a:solidFill>
                  <a:srgbClr val="FF0000"/>
                </a:solidFill>
              </a:rPr>
              <a:t>, PhD, </a:t>
            </a:r>
            <a:r>
              <a:rPr lang="en-US" dirty="0" err="1">
                <a:solidFill>
                  <a:srgbClr val="FF0000"/>
                </a:solidFill>
              </a:rPr>
              <a:t>hBN</a:t>
            </a:r>
            <a:r>
              <a:rPr lang="en-US" dirty="0">
                <a:solidFill>
                  <a:srgbClr val="FF0000"/>
                </a:solidFill>
              </a:rPr>
              <a:t> /PMMA, shear-lag</a:t>
            </a:r>
          </a:p>
        </p:txBody>
      </p:sp>
      <p:pic>
        <p:nvPicPr>
          <p:cNvPr id="9" name="Picture 8"/>
          <p:cNvPicPr>
            <a:picLocks noChangeAspect="1"/>
          </p:cNvPicPr>
          <p:nvPr/>
        </p:nvPicPr>
        <p:blipFill>
          <a:blip r:embed="rId3"/>
          <a:stretch>
            <a:fillRect/>
          </a:stretch>
        </p:blipFill>
        <p:spPr>
          <a:xfrm>
            <a:off x="381000" y="3563738"/>
            <a:ext cx="5943600" cy="1495425"/>
          </a:xfrm>
          <a:prstGeom prst="rect">
            <a:avLst/>
          </a:prstGeom>
        </p:spPr>
      </p:pic>
    </p:spTree>
    <p:extLst>
      <p:ext uri="{BB962C8B-B14F-4D97-AF65-F5344CB8AC3E}">
        <p14:creationId xmlns:p14="http://schemas.microsoft.com/office/powerpoint/2010/main" val="36115355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2" name="Rectangle 1"/>
          <p:cNvSpPr/>
          <p:nvPr/>
        </p:nvSpPr>
        <p:spPr>
          <a:xfrm>
            <a:off x="228600" y="228600"/>
            <a:ext cx="7924800" cy="646331"/>
          </a:xfrm>
          <a:prstGeom prst="rect">
            <a:avLst/>
          </a:prstGeom>
        </p:spPr>
        <p:txBody>
          <a:bodyPr wrap="square">
            <a:spAutoFit/>
          </a:bodyPr>
          <a:lstStyle/>
          <a:p>
            <a:r>
              <a:rPr lang="en-US" dirty="0">
                <a:solidFill>
                  <a:srgbClr val="FF0000"/>
                </a:solidFill>
              </a:rPr>
              <a:t>REN ET AL, 2022</a:t>
            </a:r>
            <a:r>
              <a:rPr lang="en-US" dirty="0"/>
              <a:t>, TOP AND BOTTOM GRAPHENE/FORMVAR/PDMS ,  extended </a:t>
            </a:r>
            <a:r>
              <a:rPr lang="en-US" dirty="0" err="1"/>
              <a:t>shear-lag+MD</a:t>
            </a:r>
            <a:r>
              <a:rPr lang="en-US" dirty="0"/>
              <a:t> simulations</a:t>
            </a:r>
          </a:p>
        </p:txBody>
      </p:sp>
      <p:pic>
        <p:nvPicPr>
          <p:cNvPr id="3" name="Picture 2"/>
          <p:cNvPicPr>
            <a:picLocks noChangeAspect="1"/>
          </p:cNvPicPr>
          <p:nvPr/>
        </p:nvPicPr>
        <p:blipFill>
          <a:blip r:embed="rId2"/>
          <a:stretch>
            <a:fillRect/>
          </a:stretch>
        </p:blipFill>
        <p:spPr>
          <a:xfrm>
            <a:off x="457200" y="1143000"/>
            <a:ext cx="7465741" cy="3924300"/>
          </a:xfrm>
          <a:prstGeom prst="rect">
            <a:avLst/>
          </a:prstGeom>
        </p:spPr>
      </p:pic>
    </p:spTree>
    <p:extLst>
      <p:ext uri="{BB962C8B-B14F-4D97-AF65-F5344CB8AC3E}">
        <p14:creationId xmlns:p14="http://schemas.microsoft.com/office/powerpoint/2010/main" val="464996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2" name="Rectangle 1"/>
          <p:cNvSpPr/>
          <p:nvPr/>
        </p:nvSpPr>
        <p:spPr>
          <a:xfrm>
            <a:off x="457200" y="381000"/>
            <a:ext cx="7620000" cy="646331"/>
          </a:xfrm>
          <a:prstGeom prst="rect">
            <a:avLst/>
          </a:prstGeom>
        </p:spPr>
        <p:txBody>
          <a:bodyPr wrap="square">
            <a:spAutoFit/>
          </a:bodyPr>
          <a:lstStyle/>
          <a:p>
            <a:r>
              <a:rPr lang="da-DK" b="1" dirty="0" smtClean="0">
                <a:solidFill>
                  <a:srgbClr val="FF0000"/>
                </a:solidFill>
              </a:rPr>
              <a:t>Shao et al., 2023</a:t>
            </a:r>
            <a:r>
              <a:rPr lang="da-DK" dirty="0">
                <a:solidFill>
                  <a:srgbClr val="FF0000"/>
                </a:solidFill>
              </a:rPr>
              <a:t>,  ELASTOPLASTIC </a:t>
            </a:r>
            <a:r>
              <a:rPr lang="da-DK" dirty="0" smtClean="0">
                <a:solidFill>
                  <a:srgbClr val="FF0000"/>
                </a:solidFill>
              </a:rPr>
              <a:t>AgNW/PDMS, treated and untreated PDMS </a:t>
            </a:r>
            <a:r>
              <a:rPr lang="da-DK" dirty="0">
                <a:solidFill>
                  <a:srgbClr val="FF0000"/>
                </a:solidFill>
              </a:rPr>
              <a:t>– </a:t>
            </a:r>
            <a:r>
              <a:rPr lang="da-DK" dirty="0" smtClean="0">
                <a:solidFill>
                  <a:srgbClr val="FF0000"/>
                </a:solidFill>
              </a:rPr>
              <a:t>non-linear and bi-linear shear lag solutions+FEM</a:t>
            </a:r>
            <a:endParaRPr lang="en-US" dirty="0">
              <a:solidFill>
                <a:srgbClr val="FF0000"/>
              </a:solidFill>
            </a:endParaRPr>
          </a:p>
        </p:txBody>
      </p:sp>
      <p:pic>
        <p:nvPicPr>
          <p:cNvPr id="6" name="Picture 5"/>
          <p:cNvPicPr>
            <a:picLocks noChangeAspect="1"/>
          </p:cNvPicPr>
          <p:nvPr/>
        </p:nvPicPr>
        <p:blipFill>
          <a:blip r:embed="rId2"/>
          <a:stretch>
            <a:fillRect/>
          </a:stretch>
        </p:blipFill>
        <p:spPr>
          <a:xfrm>
            <a:off x="3029527" y="1143000"/>
            <a:ext cx="6029325" cy="4238625"/>
          </a:xfrm>
          <a:prstGeom prst="rect">
            <a:avLst/>
          </a:prstGeom>
        </p:spPr>
      </p:pic>
      <p:pic>
        <p:nvPicPr>
          <p:cNvPr id="8" name="Picture 7"/>
          <p:cNvPicPr>
            <a:picLocks noChangeAspect="1"/>
          </p:cNvPicPr>
          <p:nvPr/>
        </p:nvPicPr>
        <p:blipFill>
          <a:blip r:embed="rId3"/>
          <a:stretch>
            <a:fillRect/>
          </a:stretch>
        </p:blipFill>
        <p:spPr>
          <a:xfrm>
            <a:off x="152400" y="1752600"/>
            <a:ext cx="3262421" cy="1600200"/>
          </a:xfrm>
          <a:prstGeom prst="rect">
            <a:avLst/>
          </a:prstGeom>
        </p:spPr>
      </p:pic>
      <p:pic>
        <p:nvPicPr>
          <p:cNvPr id="9" name="Picture 8"/>
          <p:cNvPicPr>
            <a:picLocks noChangeAspect="1"/>
          </p:cNvPicPr>
          <p:nvPr/>
        </p:nvPicPr>
        <p:blipFill>
          <a:blip r:embed="rId4"/>
          <a:stretch>
            <a:fillRect/>
          </a:stretch>
        </p:blipFill>
        <p:spPr>
          <a:xfrm>
            <a:off x="595610" y="3932382"/>
            <a:ext cx="2376000" cy="1854000"/>
          </a:xfrm>
          <a:prstGeom prst="rect">
            <a:avLst/>
          </a:prstGeom>
        </p:spPr>
      </p:pic>
    </p:spTree>
    <p:extLst>
      <p:ext uri="{BB962C8B-B14F-4D97-AF65-F5344CB8AC3E}">
        <p14:creationId xmlns:p14="http://schemas.microsoft.com/office/powerpoint/2010/main" val="176831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924800" y="1536815"/>
            <a:ext cx="762000" cy="643791"/>
          </a:xfrm>
          <a:prstGeom prst="rect">
            <a:avLst/>
          </a:prstGeom>
        </p:spPr>
      </p:pic>
      <p:sp>
        <p:nvSpPr>
          <p:cNvPr id="27" name="Rectangle 26"/>
          <p:cNvSpPr/>
          <p:nvPr/>
        </p:nvSpPr>
        <p:spPr>
          <a:xfrm>
            <a:off x="3028029" y="131219"/>
            <a:ext cx="3091098" cy="400110"/>
          </a:xfrm>
          <a:prstGeom prst="rect">
            <a:avLst/>
          </a:prstGeom>
        </p:spPr>
        <p:txBody>
          <a:bodyPr wrap="square">
            <a:spAutoFit/>
          </a:bodyPr>
          <a:lstStyle/>
          <a:p>
            <a:r>
              <a:rPr lang="en-US" sz="2000" b="1" cap="all" dirty="0" smtClean="0">
                <a:solidFill>
                  <a:srgbClr val="FF0000"/>
                </a:solidFill>
                <a:latin typeface="Arial" pitchFamily="34" charset="0"/>
                <a:cs typeface="Arial" pitchFamily="34" charset="0"/>
              </a:rPr>
              <a:t>Our work 2021-2023</a:t>
            </a:r>
            <a:endParaRPr lang="en-US" sz="2000" b="1" cap="all" dirty="0">
              <a:solidFill>
                <a:srgbClr val="FF0000"/>
              </a:solidFill>
              <a:latin typeface="Arial" pitchFamily="34" charset="0"/>
              <a:cs typeface="Arial" pitchFamily="34" charset="0"/>
            </a:endParaRPr>
          </a:p>
        </p:txBody>
      </p:sp>
      <p:pic>
        <p:nvPicPr>
          <p:cNvPr id="17" name="Picture 16"/>
          <p:cNvPicPr>
            <a:picLocks noChangeAspect="1"/>
          </p:cNvPicPr>
          <p:nvPr/>
        </p:nvPicPr>
        <p:blipFill>
          <a:blip r:embed="rId3"/>
          <a:stretch>
            <a:fillRect/>
          </a:stretch>
        </p:blipFill>
        <p:spPr>
          <a:xfrm>
            <a:off x="293815" y="3487644"/>
            <a:ext cx="8559526" cy="2536156"/>
          </a:xfrm>
          <a:prstGeom prst="rect">
            <a:avLst/>
          </a:prstGeom>
        </p:spPr>
      </p:pic>
      <p:sp>
        <p:nvSpPr>
          <p:cNvPr id="28" name="Rectangle 27"/>
          <p:cNvSpPr/>
          <p:nvPr/>
        </p:nvSpPr>
        <p:spPr>
          <a:xfrm>
            <a:off x="233022" y="2790290"/>
            <a:ext cx="8346233" cy="363176"/>
          </a:xfrm>
          <a:prstGeom prst="rect">
            <a:avLst/>
          </a:prstGeom>
        </p:spPr>
        <p:txBody>
          <a:bodyPr wrap="square">
            <a:spAutoFit/>
          </a:bodyPr>
          <a:lstStyle/>
          <a:p>
            <a:pPr algn="ctr">
              <a:lnSpc>
                <a:spcPct val="110000"/>
              </a:lnSpc>
              <a:tabLst>
                <a:tab pos="4508500" algn="r"/>
              </a:tabLst>
            </a:pPr>
            <a:r>
              <a:rPr lang="en-US" sz="1400" b="1" dirty="0" smtClean="0">
                <a:latin typeface="Arial" panose="020B0604020202020204" pitchFamily="34" charset="0"/>
                <a:ea typeface="Times New Roman" panose="02020603050405020304" pitchFamily="18" charset="0"/>
                <a:cs typeface="Arial" panose="020B0604020202020204" pitchFamily="34" charset="0"/>
              </a:rPr>
              <a:t>Fig. 1. </a:t>
            </a:r>
            <a:r>
              <a:rPr lang="en-US" sz="1600" dirty="0" smtClean="0">
                <a:latin typeface="Arial" panose="020B0604020202020204" pitchFamily="34" charset="0"/>
                <a:ea typeface="Times New Roman" panose="02020603050405020304" pitchFamily="18" charset="0"/>
                <a:cs typeface="Arial" panose="020B0604020202020204" pitchFamily="34" charset="0"/>
              </a:rPr>
              <a:t>Representative </a:t>
            </a:r>
            <a:r>
              <a:rPr lang="en-US" sz="1600" dirty="0">
                <a:latin typeface="Arial" panose="020B0604020202020204" pitchFamily="34" charset="0"/>
                <a:ea typeface="Times New Roman" panose="02020603050405020304" pitchFamily="18" charset="0"/>
                <a:cs typeface="Arial" panose="020B0604020202020204" pitchFamily="34" charset="0"/>
              </a:rPr>
              <a:t>volume </a:t>
            </a:r>
            <a:r>
              <a:rPr lang="en-US" sz="1600" dirty="0" smtClean="0">
                <a:latin typeface="Arial" panose="020B0604020202020204" pitchFamily="34" charset="0"/>
                <a:ea typeface="Times New Roman" panose="02020603050405020304" pitchFamily="18" charset="0"/>
                <a:cs typeface="Arial" panose="020B0604020202020204" pitchFamily="34" charset="0"/>
              </a:rPr>
              <a:t>element (RVE) of three-layered </a:t>
            </a:r>
            <a:r>
              <a:rPr lang="en-US" sz="1600" dirty="0">
                <a:latin typeface="Arial" panose="020B0604020202020204" pitchFamily="34" charset="0"/>
                <a:ea typeface="Times New Roman" panose="02020603050405020304" pitchFamily="18" charset="0"/>
                <a:cs typeface="Arial" panose="020B0604020202020204" pitchFamily="34" charset="0"/>
              </a:rPr>
              <a:t>nanocomposite </a:t>
            </a:r>
            <a:r>
              <a:rPr lang="en-US" sz="1600" dirty="0" smtClean="0">
                <a:latin typeface="Arial" panose="020B0604020202020204" pitchFamily="34" charset="0"/>
                <a:ea typeface="Times New Roman" panose="02020603050405020304" pitchFamily="18" charset="0"/>
                <a:cs typeface="Arial" panose="020B0604020202020204" pitchFamily="34" charset="0"/>
              </a:rPr>
              <a:t>structure</a:t>
            </a:r>
            <a:endParaRPr lang="en-US" sz="1600" dirty="0">
              <a:latin typeface="Arial" panose="020B0604020202020204" pitchFamily="34" charset="0"/>
              <a:ea typeface="Times New Roman" panose="02020603050405020304" pitchFamily="18" charset="0"/>
              <a:cs typeface="Arial" panose="020B0604020202020204" pitchFamily="34" charset="0"/>
            </a:endParaRPr>
          </a:p>
        </p:txBody>
      </p:sp>
      <p:sp>
        <p:nvSpPr>
          <p:cNvPr id="11"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6" name="Picture 5"/>
          <p:cNvPicPr>
            <a:picLocks noChangeAspect="1"/>
          </p:cNvPicPr>
          <p:nvPr/>
        </p:nvPicPr>
        <p:blipFill rotWithShape="1">
          <a:blip r:embed="rId4"/>
          <a:srcRect l="2857" t="11224" b="20938"/>
          <a:stretch/>
        </p:blipFill>
        <p:spPr>
          <a:xfrm>
            <a:off x="293815" y="582489"/>
            <a:ext cx="7290486" cy="1981201"/>
          </a:xfrm>
          <a:prstGeom prst="rect">
            <a:avLst/>
          </a:prstGeom>
        </p:spPr>
      </p:pic>
    </p:spTree>
    <p:extLst>
      <p:ext uri="{BB962C8B-B14F-4D97-AF65-F5344CB8AC3E}">
        <p14:creationId xmlns:p14="http://schemas.microsoft.com/office/powerpoint/2010/main" val="36642747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2"/>
          <a:srcRect t="1" r="29798" b="96935"/>
          <a:stretch/>
        </p:blipFill>
        <p:spPr>
          <a:xfrm>
            <a:off x="428298" y="76200"/>
            <a:ext cx="5820102" cy="381000"/>
          </a:xfrm>
          <a:prstGeom prst="rect">
            <a:avLst/>
          </a:prstGeom>
        </p:spPr>
      </p:pic>
      <p:pic>
        <p:nvPicPr>
          <p:cNvPr id="2" name="Picture 1"/>
          <p:cNvPicPr>
            <a:picLocks noChangeAspect="1"/>
          </p:cNvPicPr>
          <p:nvPr/>
        </p:nvPicPr>
        <p:blipFill rotWithShape="1">
          <a:blip r:embed="rId3"/>
          <a:srcRect r="16675" b="4353"/>
          <a:stretch/>
        </p:blipFill>
        <p:spPr>
          <a:xfrm>
            <a:off x="458316" y="572233"/>
            <a:ext cx="8304684" cy="5708063"/>
          </a:xfrm>
          <a:prstGeom prst="rect">
            <a:avLst/>
          </a:prstGeom>
        </p:spPr>
      </p:pic>
      <p:sp>
        <p:nvSpPr>
          <p:cNvPr id="6"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Tree>
    <p:extLst>
      <p:ext uri="{BB962C8B-B14F-4D97-AF65-F5344CB8AC3E}">
        <p14:creationId xmlns:p14="http://schemas.microsoft.com/office/powerpoint/2010/main" val="491112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304800" y="152400"/>
            <a:ext cx="8610600" cy="6172200"/>
            <a:chOff x="171854" y="299453"/>
            <a:chExt cx="8706813" cy="6225285"/>
          </a:xfrm>
        </p:grpSpPr>
        <p:sp>
          <p:nvSpPr>
            <p:cNvPr id="4" name="Rectangle 3"/>
            <p:cNvSpPr/>
            <p:nvPr/>
          </p:nvSpPr>
          <p:spPr>
            <a:xfrm>
              <a:off x="517598" y="299453"/>
              <a:ext cx="1669047" cy="338554"/>
            </a:xfrm>
            <a:prstGeom prst="rect">
              <a:avLst/>
            </a:prstGeom>
          </p:spPr>
          <p:txBody>
            <a:bodyPr wrap="none">
              <a:spAutoFit/>
            </a:bodyPr>
            <a:lstStyle/>
            <a:p>
              <a:r>
                <a:rPr lang="en-US" sz="1600" b="1" i="1" kern="100" dirty="0">
                  <a:solidFill>
                    <a:srgbClr val="006699"/>
                  </a:solidFill>
                  <a:latin typeface="Arial" panose="020B0604020202020204" pitchFamily="34" charset="0"/>
                  <a:ea typeface="BatangChe"/>
                  <a:cs typeface="Arial" panose="020B0604020202020204" pitchFamily="34" charset="0"/>
                </a:rPr>
                <a:t>C</a:t>
              </a:r>
              <a:r>
                <a:rPr lang="en-US" sz="1600" b="1" i="1" kern="100" dirty="0" smtClean="0">
                  <a:solidFill>
                    <a:srgbClr val="006699"/>
                  </a:solidFill>
                  <a:latin typeface="Arial" panose="020B0604020202020204" pitchFamily="34" charset="0"/>
                  <a:ea typeface="BatangChe"/>
                  <a:cs typeface="Arial" panose="020B0604020202020204" pitchFamily="34" charset="0"/>
                </a:rPr>
                <a:t>. Stress fields</a:t>
              </a:r>
              <a:endParaRPr lang="en-US" sz="1600" b="1" i="1" dirty="0">
                <a:solidFill>
                  <a:srgbClr val="006699"/>
                </a:solidFill>
                <a:latin typeface="Arial" panose="020B0604020202020204" pitchFamily="34" charset="0"/>
                <a:cs typeface="Arial" panose="020B0604020202020204" pitchFamily="34" charset="0"/>
              </a:endParaRPr>
            </a:p>
          </p:txBody>
        </p:sp>
        <p:sp>
          <p:nvSpPr>
            <p:cNvPr id="9" name="Rectangle 8"/>
            <p:cNvSpPr/>
            <p:nvPr/>
          </p:nvSpPr>
          <p:spPr>
            <a:xfrm>
              <a:off x="171854" y="748589"/>
              <a:ext cx="8635390" cy="584775"/>
            </a:xfrm>
            <a:prstGeom prst="rect">
              <a:avLst/>
            </a:prstGeom>
          </p:spPr>
          <p:txBody>
            <a:bodyPr wrap="square">
              <a:spAutoFit/>
            </a:bodyPr>
            <a:lstStyle/>
            <a:p>
              <a:pPr algn="just"/>
              <a:r>
                <a:rPr lang="en-US" sz="1600" dirty="0" smtClean="0">
                  <a:latin typeface="Arial" panose="020B0604020202020204" pitchFamily="34" charset="0"/>
                  <a:ea typeface="SimSun" panose="02010600030101010101" pitchFamily="2" charset="-122"/>
                  <a:cs typeface="Arial" panose="020B0604020202020204" pitchFamily="34" charset="0"/>
                </a:rPr>
                <a:t>2D-continuum </a:t>
              </a:r>
              <a:r>
                <a:rPr lang="en-US" sz="1600" dirty="0">
                  <a:latin typeface="Arial" panose="020B0604020202020204" pitchFamily="34" charset="0"/>
                  <a:ea typeface="SimSun" panose="02010600030101010101" pitchFamily="2" charset="-122"/>
                  <a:cs typeface="Arial" panose="020B0604020202020204" pitchFamily="34" charset="0"/>
                </a:rPr>
                <a:t>differential equations of equilibrium for </a:t>
              </a:r>
              <a:r>
                <a:rPr lang="en-US" sz="1600" dirty="0" smtClean="0">
                  <a:latin typeface="Arial" panose="020B0604020202020204" pitchFamily="34" charset="0"/>
                  <a:ea typeface="SimSun" panose="02010600030101010101" pitchFamily="2" charset="-122"/>
                  <a:cs typeface="Arial" panose="020B0604020202020204" pitchFamily="34" charset="0"/>
                </a:rPr>
                <a:t>the overlap </a:t>
              </a:r>
              <a:r>
                <a:rPr lang="en-US" sz="1600" dirty="0">
                  <a:latin typeface="Arial" panose="020B0604020202020204" pitchFamily="34" charset="0"/>
                  <a:ea typeface="SimSun" panose="02010600030101010101" pitchFamily="2" charset="-122"/>
                  <a:cs typeface="Arial" panose="020B0604020202020204" pitchFamily="34" charset="0"/>
                </a:rPr>
                <a:t>zone </a:t>
              </a:r>
              <a:r>
                <a:rPr lang="en-US" sz="1600" dirty="0" smtClean="0">
                  <a:latin typeface="Arial" panose="020B0604020202020204" pitchFamily="34" charset="0"/>
                  <a:ea typeface="SimSun" panose="02010600030101010101" pitchFamily="2" charset="-122"/>
                  <a:cs typeface="Arial" panose="020B0604020202020204" pitchFamily="34" charset="0"/>
                </a:rPr>
                <a:t>in </a:t>
              </a:r>
              <a:r>
                <a:rPr lang="en-US" sz="1600" dirty="0">
                  <a:latin typeface="Arial" panose="020B0604020202020204" pitchFamily="34" charset="0"/>
                  <a:ea typeface="SimSun" panose="02010600030101010101" pitchFamily="2" charset="-122"/>
                  <a:cs typeface="Arial" panose="020B0604020202020204" pitchFamily="34" charset="0"/>
                </a:rPr>
                <a:t>the absence of body </a:t>
              </a:r>
              <a:r>
                <a:rPr lang="en-US" sz="1600" dirty="0" smtClean="0">
                  <a:latin typeface="Arial" panose="020B0604020202020204" pitchFamily="34" charset="0"/>
                  <a:ea typeface="SimSun" panose="02010600030101010101" pitchFamily="2" charset="-122"/>
                  <a:cs typeface="Arial" panose="020B0604020202020204" pitchFamily="34" charset="0"/>
                </a:rPr>
                <a:t>forces:</a:t>
              </a:r>
              <a:endParaRPr lang="en-US" sz="1600" dirty="0">
                <a:latin typeface="Arial" panose="020B0604020202020204" pitchFamily="34" charset="0"/>
                <a:cs typeface="Arial" panose="020B0604020202020204" pitchFamily="34" charset="0"/>
              </a:endParaRPr>
            </a:p>
          </p:txBody>
        </p:sp>
        <p:sp>
          <p:nvSpPr>
            <p:cNvPr id="12" name="Rectangle 11"/>
            <p:cNvSpPr/>
            <p:nvPr/>
          </p:nvSpPr>
          <p:spPr>
            <a:xfrm>
              <a:off x="204167" y="1981861"/>
              <a:ext cx="8603077" cy="584775"/>
            </a:xfrm>
            <a:prstGeom prst="rect">
              <a:avLst/>
            </a:prstGeom>
          </p:spPr>
          <p:txBody>
            <a:bodyPr wrap="square">
              <a:spAutoFit/>
            </a:bodyPr>
            <a:lstStyle/>
            <a:p>
              <a:pPr algn="just"/>
              <a:r>
                <a:rPr lang="en-US" sz="1600" dirty="0">
                  <a:latin typeface="Arial" panose="020B0604020202020204" pitchFamily="34" charset="0"/>
                  <a:ea typeface="SimSun" panose="02010600030101010101" pitchFamily="2" charset="-122"/>
                  <a:cs typeface="Arial" panose="020B0604020202020204" pitchFamily="34" charset="0"/>
                </a:rPr>
                <a:t>All stresses in the layers are obtained integrating by </a:t>
              </a:r>
              <a:r>
                <a:rPr lang="en-US" sz="1600" i="1" dirty="0">
                  <a:latin typeface="Arial" panose="020B0604020202020204" pitchFamily="34" charset="0"/>
                  <a:ea typeface="SimSun" panose="02010600030101010101" pitchFamily="2" charset="-122"/>
                  <a:cs typeface="Arial" panose="020B0604020202020204" pitchFamily="34" charset="0"/>
                </a:rPr>
                <a:t>y</a:t>
              </a:r>
              <a:r>
                <a:rPr lang="en-US" sz="1600" dirty="0">
                  <a:latin typeface="Arial" panose="020B0604020202020204" pitchFamily="34" charset="0"/>
                  <a:ea typeface="SimSun" panose="02010600030101010101" pitchFamily="2" charset="-122"/>
                  <a:cs typeface="Arial" panose="020B0604020202020204" pitchFamily="34" charset="0"/>
                </a:rPr>
                <a:t> </a:t>
              </a:r>
              <a:r>
                <a:rPr lang="en-US" sz="1600" dirty="0" err="1" smtClean="0">
                  <a:latin typeface="Arial" panose="020B0604020202020204" pitchFamily="34" charset="0"/>
                  <a:ea typeface="SimSun" panose="02010600030101010101" pitchFamily="2" charset="-122"/>
                  <a:cs typeface="Arial" panose="020B0604020202020204" pitchFamily="34" charset="0"/>
                </a:rPr>
                <a:t>Eqs</a:t>
              </a:r>
              <a:r>
                <a:rPr lang="en-US" sz="1600" dirty="0" smtClean="0">
                  <a:latin typeface="Arial" panose="020B0604020202020204" pitchFamily="34" charset="0"/>
                  <a:ea typeface="SimSun" panose="02010600030101010101" pitchFamily="2" charset="-122"/>
                  <a:cs typeface="Arial" panose="020B0604020202020204" pitchFamily="34" charset="0"/>
                </a:rPr>
                <a:t>. </a:t>
              </a:r>
              <a:r>
                <a:rPr lang="en-US" sz="1600" dirty="0">
                  <a:latin typeface="Arial" panose="020B0604020202020204" pitchFamily="34" charset="0"/>
                  <a:ea typeface="SimSun" panose="02010600030101010101" pitchFamily="2" charset="-122"/>
                  <a:cs typeface="Arial" panose="020B0604020202020204" pitchFamily="34" charset="0"/>
                </a:rPr>
                <a:t>(7a, or 7b) and satisfying the </a:t>
              </a:r>
              <a:r>
                <a:rPr lang="" sz="1600" dirty="0" smtClean="0">
                  <a:latin typeface="Arial" panose="020B0604020202020204" pitchFamily="34" charset="0"/>
                  <a:ea typeface="SimSun" panose="02010600030101010101" pitchFamily="2" charset="-122"/>
                  <a:cs typeface="Arial" panose="020B0604020202020204" pitchFamily="34" charset="0"/>
                </a:rPr>
                <a:t>BCs and </a:t>
              </a:r>
              <a:r>
                <a:rPr lang="en-US" sz="1600" dirty="0" smtClean="0">
                  <a:latin typeface="Arial" panose="020B0604020202020204" pitchFamily="34" charset="0"/>
                  <a:ea typeface="SimSun" panose="02010600030101010101" pitchFamily="2" charset="-122"/>
                  <a:cs typeface="Arial" panose="020B0604020202020204" pitchFamily="34" charset="0"/>
                </a:rPr>
                <a:t>CCs</a:t>
              </a:r>
              <a:r>
                <a:rPr lang="" sz="1600" dirty="0" smtClean="0">
                  <a:latin typeface="Arial" panose="020B0604020202020204" pitchFamily="34" charset="0"/>
                  <a:ea typeface="SimSun" panose="02010600030101010101" pitchFamily="2" charset="-122"/>
                  <a:cs typeface="Arial" panose="020B0604020202020204" pitchFamily="34" charset="0"/>
                </a:rPr>
                <a:t>, Eqs.</a:t>
              </a:r>
              <a:r>
                <a:rPr lang="en-US" sz="1600" dirty="0" smtClean="0">
                  <a:latin typeface="Arial" panose="020B0604020202020204" pitchFamily="34" charset="0"/>
                  <a:ea typeface="SimSun" panose="02010600030101010101" pitchFamily="2" charset="-122"/>
                  <a:cs typeface="Arial" panose="020B0604020202020204" pitchFamily="34" charset="0"/>
                </a:rPr>
                <a:t> </a:t>
              </a:r>
              <a:r>
                <a:rPr lang="en-US" sz="1600" dirty="0">
                  <a:latin typeface="Arial" panose="020B0604020202020204" pitchFamily="34" charset="0"/>
                  <a:ea typeface="SimSun" panose="02010600030101010101" pitchFamily="2" charset="-122"/>
                  <a:cs typeface="Arial" panose="020B0604020202020204" pitchFamily="34" charset="0"/>
                </a:rPr>
                <a:t>(1-6). </a:t>
              </a:r>
              <a:endParaRPr lang="en-US" sz="1600" dirty="0">
                <a:latin typeface="Arial" panose="020B0604020202020204" pitchFamily="34" charset="0"/>
                <a:cs typeface="Arial" panose="020B0604020202020204" pitchFamily="34" charset="0"/>
              </a:endParaRPr>
            </a:p>
          </p:txBody>
        </p:sp>
        <p:sp>
          <p:nvSpPr>
            <p:cNvPr id="16" name="Rectangle 15"/>
            <p:cNvSpPr/>
            <p:nvPr/>
          </p:nvSpPr>
          <p:spPr>
            <a:xfrm>
              <a:off x="544379" y="3374646"/>
              <a:ext cx="1242969" cy="326243"/>
            </a:xfrm>
            <a:prstGeom prst="rect">
              <a:avLst/>
            </a:prstGeom>
          </p:spPr>
          <p:txBody>
            <a:bodyPr wrap="none">
              <a:spAutoFit/>
            </a:bodyPr>
            <a:lstStyle/>
            <a:p>
              <a:pPr indent="182880" algn="just">
                <a:lnSpc>
                  <a:spcPct val="95000"/>
                </a:lnSpc>
                <a:spcAft>
                  <a:spcPts val="600"/>
                </a:spcAft>
                <a:tabLst>
                  <a:tab pos="182880" algn="l"/>
                </a:tabLst>
              </a:pPr>
              <a:r>
                <a:rPr lang="en-US" sz="1600" spc="-5" dirty="0">
                  <a:solidFill>
                    <a:srgbClr val="0070C0"/>
                  </a:solidFill>
                  <a:latin typeface="Arial" panose="020B0604020202020204" pitchFamily="34" charset="0"/>
                  <a:ea typeface="SimSun" panose="02010600030101010101" pitchFamily="2" charset="-122"/>
                  <a:cs typeface="Arial" panose="020B0604020202020204" pitchFamily="34" charset="0"/>
                </a:rPr>
                <a:t>Layer (1):</a:t>
              </a:r>
            </a:p>
          </p:txBody>
        </p:sp>
        <p:sp>
          <p:nvSpPr>
            <p:cNvPr id="27" name="Rectangle 26"/>
            <p:cNvSpPr/>
            <p:nvPr/>
          </p:nvSpPr>
          <p:spPr>
            <a:xfrm>
              <a:off x="8442329" y="3743110"/>
              <a:ext cx="436338" cy="338554"/>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(8)</a:t>
              </a:r>
              <a:endParaRPr lang="en-US" sz="1600" dirty="0">
                <a:latin typeface="Arial" panose="020B0604020202020204" pitchFamily="34" charset="0"/>
                <a:cs typeface="Arial" panose="020B0604020202020204" pitchFamily="34" charset="0"/>
              </a:endParaRPr>
            </a:p>
          </p:txBody>
        </p:sp>
        <p:sp>
          <p:nvSpPr>
            <p:cNvPr id="28" name="Rectangle 27"/>
            <p:cNvSpPr/>
            <p:nvPr/>
          </p:nvSpPr>
          <p:spPr>
            <a:xfrm>
              <a:off x="531571" y="4437417"/>
              <a:ext cx="1242969" cy="326243"/>
            </a:xfrm>
            <a:prstGeom prst="rect">
              <a:avLst/>
            </a:prstGeom>
          </p:spPr>
          <p:txBody>
            <a:bodyPr wrap="none">
              <a:spAutoFit/>
            </a:bodyPr>
            <a:lstStyle/>
            <a:p>
              <a:pPr indent="182880" algn="just">
                <a:lnSpc>
                  <a:spcPct val="95000"/>
                </a:lnSpc>
                <a:spcAft>
                  <a:spcPts val="600"/>
                </a:spcAft>
                <a:tabLst>
                  <a:tab pos="182880" algn="l"/>
                </a:tabLst>
              </a:pPr>
              <a:r>
                <a:rPr lang="en-US" sz="1600" spc="-5" dirty="0">
                  <a:solidFill>
                    <a:srgbClr val="0070C0"/>
                  </a:solidFill>
                  <a:latin typeface="Arial" panose="020B0604020202020204" pitchFamily="34" charset="0"/>
                  <a:ea typeface="SimSun" panose="02010600030101010101" pitchFamily="2" charset="-122"/>
                  <a:cs typeface="Arial" panose="020B0604020202020204" pitchFamily="34" charset="0"/>
                </a:rPr>
                <a:t>Layer (a):</a:t>
              </a:r>
            </a:p>
          </p:txBody>
        </p:sp>
        <p:sp>
          <p:nvSpPr>
            <p:cNvPr id="36" name="Rectangle 35"/>
            <p:cNvSpPr/>
            <p:nvPr/>
          </p:nvSpPr>
          <p:spPr>
            <a:xfrm>
              <a:off x="478779" y="5644700"/>
              <a:ext cx="1242969" cy="326243"/>
            </a:xfrm>
            <a:prstGeom prst="rect">
              <a:avLst/>
            </a:prstGeom>
          </p:spPr>
          <p:txBody>
            <a:bodyPr wrap="none">
              <a:spAutoFit/>
            </a:bodyPr>
            <a:lstStyle/>
            <a:p>
              <a:pPr indent="182880" algn="just">
                <a:lnSpc>
                  <a:spcPct val="95000"/>
                </a:lnSpc>
                <a:tabLst>
                  <a:tab pos="182880" algn="l"/>
                </a:tabLst>
              </a:pPr>
              <a:r>
                <a:rPr lang="en-US" sz="1600" spc="-5" dirty="0">
                  <a:solidFill>
                    <a:srgbClr val="0070C0"/>
                  </a:solidFill>
                  <a:latin typeface="Arial" panose="020B0604020202020204" pitchFamily="34" charset="0"/>
                  <a:ea typeface="SimSun" panose="02010600030101010101" pitchFamily="2" charset="-122"/>
                  <a:cs typeface="Arial" panose="020B0604020202020204" pitchFamily="34" charset="0"/>
                </a:rPr>
                <a:t>Layer (2):</a:t>
              </a:r>
            </a:p>
          </p:txBody>
        </p:sp>
        <p:grpSp>
          <p:nvGrpSpPr>
            <p:cNvPr id="17" name="Group 16"/>
            <p:cNvGrpSpPr/>
            <p:nvPr/>
          </p:nvGrpSpPr>
          <p:grpSpPr>
            <a:xfrm>
              <a:off x="2033582" y="1166406"/>
              <a:ext cx="4821864" cy="704873"/>
              <a:chOff x="1401745" y="931887"/>
              <a:chExt cx="4821864" cy="704873"/>
            </a:xfrm>
          </p:grpSpPr>
          <p:grpSp>
            <p:nvGrpSpPr>
              <p:cNvPr id="10" name="Group 9"/>
              <p:cNvGrpSpPr/>
              <p:nvPr/>
            </p:nvGrpSpPr>
            <p:grpSpPr>
              <a:xfrm>
                <a:off x="1401745" y="965622"/>
                <a:ext cx="2199389" cy="671138"/>
                <a:chOff x="1401745" y="965622"/>
                <a:chExt cx="2199389" cy="671138"/>
              </a:xfrm>
            </p:grpSpPr>
            <p:sp>
              <p:nvSpPr>
                <p:cNvPr id="11" name="Rectangle 10"/>
                <p:cNvSpPr/>
                <p:nvPr/>
              </p:nvSpPr>
              <p:spPr>
                <a:xfrm>
                  <a:off x="3050983" y="1109875"/>
                  <a:ext cx="550151" cy="338554"/>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(7a)</a:t>
                  </a:r>
                  <a:endParaRPr lang="en-US" sz="1600" dirty="0">
                    <a:latin typeface="Arial" panose="020B0604020202020204" pitchFamily="34" charset="0"/>
                    <a:cs typeface="Arial" panose="020B0604020202020204" pitchFamily="34" charset="0"/>
                  </a:endParaRPr>
                </a:p>
              </p:txBody>
            </p:sp>
            <p:grpSp>
              <p:nvGrpSpPr>
                <p:cNvPr id="3" name="Group 2"/>
                <p:cNvGrpSpPr/>
                <p:nvPr/>
              </p:nvGrpSpPr>
              <p:grpSpPr>
                <a:xfrm>
                  <a:off x="1401745" y="965622"/>
                  <a:ext cx="1707873" cy="671138"/>
                  <a:chOff x="1401745" y="965622"/>
                  <a:chExt cx="1707873" cy="671138"/>
                </a:xfrm>
              </p:grpSpPr>
              <p:graphicFrame>
                <p:nvGraphicFramePr>
                  <p:cNvPr id="6" name="Object 5"/>
                  <p:cNvGraphicFramePr>
                    <a:graphicFrameLocks noChangeAspect="1"/>
                  </p:cNvGraphicFramePr>
                  <p:nvPr>
                    <p:extLst>
                      <p:ext uri="{D42A27DB-BD31-4B8C-83A1-F6EECF244321}">
                        <p14:modId xmlns:p14="http://schemas.microsoft.com/office/powerpoint/2010/main" val="1307138283"/>
                      </p:ext>
                    </p:extLst>
                  </p:nvPr>
                </p:nvGraphicFramePr>
                <p:xfrm>
                  <a:off x="1401745" y="965622"/>
                  <a:ext cx="1546300" cy="671138"/>
                </p:xfrm>
                <a:graphic>
                  <a:graphicData uri="http://schemas.openxmlformats.org/presentationml/2006/ole">
                    <mc:AlternateContent xmlns:mc="http://schemas.openxmlformats.org/markup-compatibility/2006">
                      <mc:Choice xmlns:v="urn:schemas-microsoft-com:vml" Requires="v">
                        <p:oleObj spid="_x0000_s50206" r:id="rId3" imgW="939800" imgH="419100" progId="Equation.DSMT4">
                          <p:embed/>
                        </p:oleObj>
                      </mc:Choice>
                      <mc:Fallback>
                        <p:oleObj r:id="rId3" imgW="939800" imgH="4191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745" y="965622"/>
                                <a:ext cx="1546300" cy="671138"/>
                              </a:xfrm>
                              <a:prstGeom prst="rect">
                                <a:avLst/>
                              </a:prstGeom>
                              <a:noFill/>
                            </p:spPr>
                          </p:pic>
                        </p:oleObj>
                      </mc:Fallback>
                    </mc:AlternateContent>
                  </a:graphicData>
                </a:graphic>
              </p:graphicFrame>
              <p:sp>
                <p:nvSpPr>
                  <p:cNvPr id="2" name="Rectangle 1"/>
                  <p:cNvSpPr/>
                  <p:nvPr/>
                </p:nvSpPr>
                <p:spPr>
                  <a:xfrm>
                    <a:off x="2867244" y="1096557"/>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grpSp>
          <p:grpSp>
            <p:nvGrpSpPr>
              <p:cNvPr id="14" name="Group 13"/>
              <p:cNvGrpSpPr/>
              <p:nvPr/>
            </p:nvGrpSpPr>
            <p:grpSpPr>
              <a:xfrm>
                <a:off x="3973838" y="931887"/>
                <a:ext cx="2249771" cy="694531"/>
                <a:chOff x="3973838" y="931887"/>
                <a:chExt cx="2249771" cy="694531"/>
              </a:xfrm>
            </p:grpSpPr>
            <p:sp>
              <p:nvSpPr>
                <p:cNvPr id="13" name="Rectangle 12"/>
                <p:cNvSpPr/>
                <p:nvPr/>
              </p:nvSpPr>
              <p:spPr>
                <a:xfrm>
                  <a:off x="5673458" y="1094634"/>
                  <a:ext cx="550151" cy="338554"/>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(7b)</a:t>
                  </a:r>
                  <a:endParaRPr lang="en-US" sz="1600" dirty="0">
                    <a:latin typeface="Arial" panose="020B0604020202020204" pitchFamily="34" charset="0"/>
                    <a:cs typeface="Arial" panose="020B0604020202020204" pitchFamily="34" charset="0"/>
                  </a:endParaRPr>
                </a:p>
              </p:txBody>
            </p:sp>
            <p:grpSp>
              <p:nvGrpSpPr>
                <p:cNvPr id="7" name="Group 6"/>
                <p:cNvGrpSpPr/>
                <p:nvPr/>
              </p:nvGrpSpPr>
              <p:grpSpPr>
                <a:xfrm>
                  <a:off x="3973838" y="931887"/>
                  <a:ext cx="1724593" cy="694531"/>
                  <a:chOff x="3888217" y="914008"/>
                  <a:chExt cx="1724593" cy="694531"/>
                </a:xfrm>
              </p:grpSpPr>
              <p:graphicFrame>
                <p:nvGraphicFramePr>
                  <p:cNvPr id="8" name="Object 7"/>
                  <p:cNvGraphicFramePr>
                    <a:graphicFrameLocks noChangeAspect="1"/>
                  </p:cNvGraphicFramePr>
                  <p:nvPr>
                    <p:extLst>
                      <p:ext uri="{D42A27DB-BD31-4B8C-83A1-F6EECF244321}">
                        <p14:modId xmlns:p14="http://schemas.microsoft.com/office/powerpoint/2010/main" val="1772752779"/>
                      </p:ext>
                    </p:extLst>
                  </p:nvPr>
                </p:nvGraphicFramePr>
                <p:xfrm>
                  <a:off x="3888217" y="914008"/>
                  <a:ext cx="1600200" cy="694531"/>
                </p:xfrm>
                <a:graphic>
                  <a:graphicData uri="http://schemas.openxmlformats.org/presentationml/2006/ole">
                    <mc:AlternateContent xmlns:mc="http://schemas.openxmlformats.org/markup-compatibility/2006">
                      <mc:Choice xmlns:v="urn:schemas-microsoft-com:vml" Requires="v">
                        <p:oleObj spid="_x0000_s50207" r:id="rId5" imgW="939800" imgH="419100" progId="Equation.DSMT4">
                          <p:embed/>
                        </p:oleObj>
                      </mc:Choice>
                      <mc:Fallback>
                        <p:oleObj r:id="rId5" imgW="939800" imgH="4191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217" y="914008"/>
                                <a:ext cx="1600200" cy="694531"/>
                              </a:xfrm>
                              <a:prstGeom prst="rect">
                                <a:avLst/>
                              </a:prstGeom>
                              <a:noFill/>
                            </p:spPr>
                          </p:pic>
                        </p:oleObj>
                      </mc:Fallback>
                    </mc:AlternateContent>
                  </a:graphicData>
                </a:graphic>
              </p:graphicFrame>
              <p:sp>
                <p:nvSpPr>
                  <p:cNvPr id="33" name="Rectangle 32"/>
                  <p:cNvSpPr/>
                  <p:nvPr/>
                </p:nvSpPr>
                <p:spPr>
                  <a:xfrm>
                    <a:off x="5364024" y="1069930"/>
                    <a:ext cx="248786" cy="369332"/>
                  </a:xfrm>
                  <a:prstGeom prst="rect">
                    <a:avLst/>
                  </a:prstGeom>
                </p:spPr>
                <p:txBody>
                  <a:bodyPr wrap="none">
                    <a:spAutoFit/>
                  </a:bodyPr>
                  <a:lstStyle/>
                  <a:p>
                    <a:r>
                      <a:rPr lang="en-US" i="1" dirty="0" smtClean="0">
                        <a:latin typeface="Arial" panose="020B0604020202020204" pitchFamily="34" charset="0"/>
                        <a:cs typeface="Arial" panose="020B0604020202020204" pitchFamily="34" charset="0"/>
                      </a:rPr>
                      <a:t>.</a:t>
                    </a:r>
                    <a:endParaRPr lang="en-US" dirty="0"/>
                  </a:p>
                </p:txBody>
              </p:sp>
            </p:grpSp>
          </p:grpSp>
        </p:grpSp>
        <p:sp>
          <p:nvSpPr>
            <p:cNvPr id="19" name="Rectangle 18"/>
            <p:cNvSpPr/>
            <p:nvPr/>
          </p:nvSpPr>
          <p:spPr>
            <a:xfrm>
              <a:off x="171854" y="2532485"/>
              <a:ext cx="8635390" cy="604736"/>
            </a:xfrm>
            <a:prstGeom prst="rect">
              <a:avLst/>
            </a:prstGeom>
          </p:spPr>
          <p:txBody>
            <a:bodyPr wrap="square">
              <a:spAutoFit/>
            </a:bodyPr>
            <a:lstStyle/>
            <a:p>
              <a:pPr algn="just"/>
              <a:r>
                <a:rPr lang="en-US" sz="1600" dirty="0">
                  <a:latin typeface="Arial" panose="020B0604020202020204" pitchFamily="34" charset="0"/>
                  <a:ea typeface="SimSun" panose="02010600030101010101" pitchFamily="2" charset="-122"/>
                  <a:cs typeface="Arial" panose="020B0604020202020204" pitchFamily="34" charset="0"/>
                </a:rPr>
                <a:t>T</a:t>
              </a:r>
              <a:r>
                <a:rPr lang="en-US" sz="1600" dirty="0" smtClean="0">
                  <a:latin typeface="Arial" panose="020B0604020202020204" pitchFamily="34" charset="0"/>
                  <a:ea typeface="SimSun" panose="02010600030101010101" pitchFamily="2" charset="-122"/>
                  <a:cs typeface="Arial" panose="020B0604020202020204" pitchFamily="34" charset="0"/>
                </a:rPr>
                <a:t>he </a:t>
              </a:r>
              <a:r>
                <a:rPr lang="en-US" sz="1600" dirty="0">
                  <a:latin typeface="Arial" panose="020B0604020202020204" pitchFamily="34" charset="0"/>
                  <a:ea typeface="SimSun" panose="02010600030101010101" pitchFamily="2" charset="-122"/>
                  <a:cs typeface="Arial" panose="020B0604020202020204" pitchFamily="34" charset="0"/>
                </a:rPr>
                <a:t>stresses in each layer are expressed in terms of a single stress potential function (axial stress of the </a:t>
              </a:r>
              <a:r>
                <a:rPr lang="en-US" sz="1600" dirty="0" smtClean="0">
                  <a:latin typeface="Arial" panose="020B0604020202020204" pitchFamily="34" charset="0"/>
                  <a:ea typeface="SimSun" panose="02010600030101010101" pitchFamily="2" charset="-122"/>
                  <a:cs typeface="Arial" panose="020B0604020202020204" pitchFamily="34" charset="0"/>
                </a:rPr>
                <a:t>1</a:t>
              </a:r>
              <a:r>
                <a:rPr lang="en-US" sz="1600" baseline="30000" dirty="0" smtClean="0">
                  <a:latin typeface="Arial" panose="020B0604020202020204" pitchFamily="34" charset="0"/>
                  <a:ea typeface="SimSun" panose="02010600030101010101" pitchFamily="2" charset="-122"/>
                  <a:cs typeface="Arial" panose="020B0604020202020204" pitchFamily="34" charset="0"/>
                </a:rPr>
                <a:t>st</a:t>
              </a:r>
              <a:r>
                <a:rPr lang="en-US" sz="1600" dirty="0" smtClean="0">
                  <a:latin typeface="Arial" panose="020B0604020202020204" pitchFamily="34" charset="0"/>
                  <a:ea typeface="SimSun" panose="02010600030101010101" pitchFamily="2" charset="-122"/>
                  <a:cs typeface="Arial" panose="020B0604020202020204" pitchFamily="34" charset="0"/>
                </a:rPr>
                <a:t> layer </a:t>
              </a:r>
              <a:r>
                <a:rPr lang="el-GR" sz="1600" dirty="0" smtClean="0">
                  <a:latin typeface="Arial" panose="020B0604020202020204" pitchFamily="34" charset="0"/>
                  <a:ea typeface="SimSun" panose="02010600030101010101" pitchFamily="2" charset="-122"/>
                  <a:cs typeface="Arial" panose="020B0604020202020204" pitchFamily="34" charset="0"/>
                </a:rPr>
                <a:t>σ</a:t>
              </a:r>
              <a:r>
                <a:rPr lang="en-US" sz="1600" baseline="-25000" dirty="0" smtClean="0">
                  <a:latin typeface="Arial" panose="020B0604020202020204" pitchFamily="34" charset="0"/>
                  <a:ea typeface="SimSun" panose="02010600030101010101" pitchFamily="2" charset="-122"/>
                  <a:cs typeface="Arial" panose="020B0604020202020204" pitchFamily="34" charset="0"/>
                </a:rPr>
                <a:t>1</a:t>
              </a:r>
              <a:r>
                <a:rPr lang="en-US" sz="1600" dirty="0" smtClean="0">
                  <a:latin typeface="Arial" panose="020B0604020202020204" pitchFamily="34" charset="0"/>
                  <a:ea typeface="SimSun" panose="02010600030101010101" pitchFamily="2" charset="-122"/>
                  <a:cs typeface="Arial" panose="020B0604020202020204" pitchFamily="34" charset="0"/>
                </a:rPr>
                <a:t> and its first </a:t>
              </a:r>
              <a:r>
                <a:rPr lang="en-US" sz="1600" dirty="0">
                  <a:latin typeface="Arial" panose="020B0604020202020204" pitchFamily="34" charset="0"/>
                  <a:ea typeface="SimSun" panose="02010600030101010101" pitchFamily="2" charset="-122"/>
                  <a:cs typeface="Arial" panose="020B0604020202020204" pitchFamily="34" charset="0"/>
                </a:rPr>
                <a:t>and second </a:t>
              </a:r>
              <a:r>
                <a:rPr lang="en-US" sz="1600" dirty="0" smtClean="0">
                  <a:latin typeface="Arial" panose="020B0604020202020204" pitchFamily="34" charset="0"/>
                  <a:ea typeface="SimSun" panose="02010600030101010101" pitchFamily="2" charset="-122"/>
                  <a:cs typeface="Arial" panose="020B0604020202020204" pitchFamily="34" charset="0"/>
                </a:rPr>
                <a:t>derivatives:</a:t>
              </a:r>
              <a:endParaRPr lang="en-US" sz="1600" dirty="0">
                <a:latin typeface="Arial" panose="020B0604020202020204" pitchFamily="34" charset="0"/>
                <a:cs typeface="Arial" panose="020B0604020202020204" pitchFamily="34" charset="0"/>
              </a:endParaRPr>
            </a:p>
          </p:txBody>
        </p:sp>
        <p:grpSp>
          <p:nvGrpSpPr>
            <p:cNvPr id="46" name="Group 45"/>
            <p:cNvGrpSpPr/>
            <p:nvPr/>
          </p:nvGrpSpPr>
          <p:grpSpPr>
            <a:xfrm>
              <a:off x="349451" y="3735694"/>
              <a:ext cx="936044" cy="348345"/>
              <a:chOff x="334830" y="3493523"/>
              <a:chExt cx="936044" cy="348345"/>
            </a:xfrm>
          </p:grpSpPr>
          <p:graphicFrame>
            <p:nvGraphicFramePr>
              <p:cNvPr id="18" name="Object 17"/>
              <p:cNvGraphicFramePr>
                <a:graphicFrameLocks noChangeAspect="1"/>
              </p:cNvGraphicFramePr>
              <p:nvPr>
                <p:extLst>
                  <p:ext uri="{D42A27DB-BD31-4B8C-83A1-F6EECF244321}">
                    <p14:modId xmlns:p14="http://schemas.microsoft.com/office/powerpoint/2010/main" val="769916511"/>
                  </p:ext>
                </p:extLst>
              </p:nvPr>
            </p:nvGraphicFramePr>
            <p:xfrm>
              <a:off x="334830" y="3520552"/>
              <a:ext cx="814857" cy="321316"/>
            </p:xfrm>
            <a:graphic>
              <a:graphicData uri="http://schemas.openxmlformats.org/presentationml/2006/ole">
                <mc:AlternateContent xmlns:mc="http://schemas.openxmlformats.org/markup-compatibility/2006">
                  <mc:Choice xmlns:v="urn:schemas-microsoft-com:vml" Requires="v">
                    <p:oleObj spid="_x0000_s50208" r:id="rId7" imgW="494870" imgH="215713" progId="Equation.DSMT4">
                      <p:embed/>
                    </p:oleObj>
                  </mc:Choice>
                  <mc:Fallback>
                    <p:oleObj r:id="rId7" imgW="494870" imgH="215713"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30" y="3520552"/>
                            <a:ext cx="814857" cy="321316"/>
                          </a:xfrm>
                          <a:prstGeom prst="rect">
                            <a:avLst/>
                          </a:prstGeom>
                          <a:noFill/>
                        </p:spPr>
                      </p:pic>
                    </p:oleObj>
                  </mc:Fallback>
                </mc:AlternateContent>
              </a:graphicData>
            </a:graphic>
          </p:graphicFrame>
          <p:sp>
            <p:nvSpPr>
              <p:cNvPr id="47" name="Rectangle 46"/>
              <p:cNvSpPr/>
              <p:nvPr/>
            </p:nvSpPr>
            <p:spPr>
              <a:xfrm>
                <a:off x="1028500" y="3493523"/>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grpSp>
          <p:nvGrpSpPr>
            <p:cNvPr id="48" name="Group 47"/>
            <p:cNvGrpSpPr/>
            <p:nvPr/>
          </p:nvGrpSpPr>
          <p:grpSpPr>
            <a:xfrm>
              <a:off x="1356865" y="3677947"/>
              <a:ext cx="919091" cy="525328"/>
              <a:chOff x="1342244" y="3435776"/>
              <a:chExt cx="919091" cy="525328"/>
            </a:xfrm>
          </p:grpSpPr>
          <p:graphicFrame>
            <p:nvGraphicFramePr>
              <p:cNvPr id="20" name="Object 19"/>
              <p:cNvGraphicFramePr>
                <a:graphicFrameLocks noChangeAspect="1"/>
              </p:cNvGraphicFramePr>
              <p:nvPr>
                <p:extLst>
                  <p:ext uri="{D42A27DB-BD31-4B8C-83A1-F6EECF244321}">
                    <p14:modId xmlns:p14="http://schemas.microsoft.com/office/powerpoint/2010/main" val="3676320039"/>
                  </p:ext>
                </p:extLst>
              </p:nvPr>
            </p:nvGraphicFramePr>
            <p:xfrm>
              <a:off x="1342244" y="3435776"/>
              <a:ext cx="767436" cy="525328"/>
            </p:xfrm>
            <a:graphic>
              <a:graphicData uri="http://schemas.openxmlformats.org/presentationml/2006/ole">
                <mc:AlternateContent xmlns:mc="http://schemas.openxmlformats.org/markup-compatibility/2006">
                  <mc:Choice xmlns:v="urn:schemas-microsoft-com:vml" Requires="v">
                    <p:oleObj spid="_x0000_s50209" r:id="rId9" imgW="533169" imgH="355446" progId="Equation.DSMT4">
                      <p:embed/>
                    </p:oleObj>
                  </mc:Choice>
                  <mc:Fallback>
                    <p:oleObj r:id="rId9" imgW="533169" imgH="355446"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2244" y="3435776"/>
                            <a:ext cx="767436" cy="525328"/>
                          </a:xfrm>
                          <a:prstGeom prst="rect">
                            <a:avLst/>
                          </a:prstGeom>
                          <a:noFill/>
                        </p:spPr>
                      </p:pic>
                    </p:oleObj>
                  </mc:Fallback>
                </mc:AlternateContent>
              </a:graphicData>
            </a:graphic>
          </p:graphicFrame>
          <p:sp>
            <p:nvSpPr>
              <p:cNvPr id="52" name="Rectangle 51"/>
              <p:cNvSpPr/>
              <p:nvPr/>
            </p:nvSpPr>
            <p:spPr>
              <a:xfrm>
                <a:off x="2018961" y="3493523"/>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grpSp>
          <p:nvGrpSpPr>
            <p:cNvPr id="49" name="Group 48"/>
            <p:cNvGrpSpPr/>
            <p:nvPr/>
          </p:nvGrpSpPr>
          <p:grpSpPr>
            <a:xfrm>
              <a:off x="2301887" y="3649199"/>
              <a:ext cx="1005964" cy="539838"/>
              <a:chOff x="2287266" y="3407028"/>
              <a:chExt cx="1005964" cy="539838"/>
            </a:xfrm>
          </p:grpSpPr>
          <p:graphicFrame>
            <p:nvGraphicFramePr>
              <p:cNvPr id="22" name="Object 21"/>
              <p:cNvGraphicFramePr>
                <a:graphicFrameLocks noChangeAspect="1"/>
              </p:cNvGraphicFramePr>
              <p:nvPr>
                <p:extLst>
                  <p:ext uri="{D42A27DB-BD31-4B8C-83A1-F6EECF244321}">
                    <p14:modId xmlns:p14="http://schemas.microsoft.com/office/powerpoint/2010/main" val="1259398658"/>
                  </p:ext>
                </p:extLst>
              </p:nvPr>
            </p:nvGraphicFramePr>
            <p:xfrm>
              <a:off x="2287266" y="3407028"/>
              <a:ext cx="868434" cy="539838"/>
            </p:xfrm>
            <a:graphic>
              <a:graphicData uri="http://schemas.openxmlformats.org/presentationml/2006/ole">
                <mc:AlternateContent xmlns:mc="http://schemas.openxmlformats.org/markup-compatibility/2006">
                  <mc:Choice xmlns:v="urn:schemas-microsoft-com:vml" Requires="v">
                    <p:oleObj spid="_x0000_s50210" r:id="rId11" imgW="596900" imgH="381000" progId="Equation.DSMT4">
                      <p:embed/>
                    </p:oleObj>
                  </mc:Choice>
                  <mc:Fallback>
                    <p:oleObj r:id="rId11" imgW="596900" imgH="381000" progId="Equation.DSMT4">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7266" y="3407028"/>
                            <a:ext cx="868434" cy="539838"/>
                          </a:xfrm>
                          <a:prstGeom prst="rect">
                            <a:avLst/>
                          </a:prstGeom>
                          <a:noFill/>
                        </p:spPr>
                      </p:pic>
                    </p:oleObj>
                  </mc:Fallback>
                </mc:AlternateContent>
              </a:graphicData>
            </a:graphic>
          </p:graphicFrame>
          <p:sp>
            <p:nvSpPr>
              <p:cNvPr id="53" name="Rectangle 52"/>
              <p:cNvSpPr/>
              <p:nvPr/>
            </p:nvSpPr>
            <p:spPr>
              <a:xfrm>
                <a:off x="3050856" y="3484170"/>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sp>
          <p:nvSpPr>
            <p:cNvPr id="35" name="Rectangle 34"/>
            <p:cNvSpPr/>
            <p:nvPr/>
          </p:nvSpPr>
          <p:spPr>
            <a:xfrm>
              <a:off x="8429521" y="4913168"/>
              <a:ext cx="436338" cy="338554"/>
            </a:xfrm>
            <a:prstGeom prst="rect">
              <a:avLst/>
            </a:prstGeom>
          </p:spPr>
          <p:txBody>
            <a:bodyPr wrap="none">
              <a:spAutoFit/>
            </a:bodyPr>
            <a:lstStyle/>
            <a:p>
              <a:r>
                <a:rPr lang="en-US" sz="1600" dirty="0">
                  <a:latin typeface="Arial" panose="020B0604020202020204" pitchFamily="34" charset="0"/>
                  <a:ea typeface="SimSun" panose="02010600030101010101" pitchFamily="2" charset="-122"/>
                  <a:cs typeface="Arial" panose="020B0604020202020204" pitchFamily="34" charset="0"/>
                </a:rPr>
                <a:t>(9)</a:t>
              </a:r>
              <a:endParaRPr lang="en-US" sz="1600" dirty="0">
                <a:latin typeface="Arial" panose="020B0604020202020204" pitchFamily="34" charset="0"/>
                <a:cs typeface="Arial" panose="020B0604020202020204" pitchFamily="34" charset="0"/>
              </a:endParaRPr>
            </a:p>
          </p:txBody>
        </p:sp>
        <p:grpSp>
          <p:nvGrpSpPr>
            <p:cNvPr id="37" name="Group 36"/>
            <p:cNvGrpSpPr/>
            <p:nvPr/>
          </p:nvGrpSpPr>
          <p:grpSpPr>
            <a:xfrm>
              <a:off x="369892" y="4776909"/>
              <a:ext cx="4806981" cy="685800"/>
              <a:chOff x="286918" y="3858037"/>
              <a:chExt cx="4806981" cy="685800"/>
            </a:xfrm>
          </p:grpSpPr>
          <p:grpSp>
            <p:nvGrpSpPr>
              <p:cNvPr id="25" name="Group 24"/>
              <p:cNvGrpSpPr/>
              <p:nvPr/>
            </p:nvGrpSpPr>
            <p:grpSpPr>
              <a:xfrm>
                <a:off x="286918" y="3994296"/>
                <a:ext cx="975721" cy="368162"/>
                <a:chOff x="286918" y="3994296"/>
                <a:chExt cx="975721" cy="368162"/>
              </a:xfrm>
            </p:grpSpPr>
            <p:graphicFrame>
              <p:nvGraphicFramePr>
                <p:cNvPr id="30" name="Object 29"/>
                <p:cNvGraphicFramePr>
                  <a:graphicFrameLocks noChangeAspect="1"/>
                </p:cNvGraphicFramePr>
                <p:nvPr>
                  <p:extLst>
                    <p:ext uri="{D42A27DB-BD31-4B8C-83A1-F6EECF244321}">
                      <p14:modId xmlns:p14="http://schemas.microsoft.com/office/powerpoint/2010/main" val="3271480125"/>
                    </p:ext>
                  </p:extLst>
                </p:nvPr>
              </p:nvGraphicFramePr>
              <p:xfrm>
                <a:off x="286918" y="3994296"/>
                <a:ext cx="833518" cy="368162"/>
              </p:xfrm>
              <a:graphic>
                <a:graphicData uri="http://schemas.openxmlformats.org/presentationml/2006/ole">
                  <mc:AlternateContent xmlns:mc="http://schemas.openxmlformats.org/markup-compatibility/2006">
                    <mc:Choice xmlns:v="urn:schemas-microsoft-com:vml" Requires="v">
                      <p:oleObj spid="_x0000_s50211" r:id="rId13" imgW="457002" imgH="215806" progId="Equation.DSMT4">
                        <p:embed/>
                      </p:oleObj>
                    </mc:Choice>
                    <mc:Fallback>
                      <p:oleObj r:id="rId13" imgW="457002" imgH="215806" progId="Equation.DSMT4">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6918" y="3994296"/>
                              <a:ext cx="833518" cy="368162"/>
                            </a:xfrm>
                            <a:prstGeom prst="rect">
                              <a:avLst/>
                            </a:prstGeom>
                            <a:noFill/>
                          </p:spPr>
                        </p:pic>
                      </p:oleObj>
                    </mc:Fallback>
                  </mc:AlternateContent>
                </a:graphicData>
              </a:graphic>
            </p:graphicFrame>
            <p:sp>
              <p:nvSpPr>
                <p:cNvPr id="56" name="Rectangle 55"/>
                <p:cNvSpPr/>
                <p:nvPr/>
              </p:nvSpPr>
              <p:spPr>
                <a:xfrm>
                  <a:off x="1020265" y="4005666"/>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grpSp>
            <p:nvGrpSpPr>
              <p:cNvPr id="29" name="Group 28"/>
              <p:cNvGrpSpPr/>
              <p:nvPr/>
            </p:nvGrpSpPr>
            <p:grpSpPr>
              <a:xfrm>
                <a:off x="1270961" y="3858037"/>
                <a:ext cx="2697461" cy="685800"/>
                <a:chOff x="1270961" y="3858037"/>
                <a:chExt cx="2697461" cy="685800"/>
              </a:xfrm>
            </p:grpSpPr>
            <p:graphicFrame>
              <p:nvGraphicFramePr>
                <p:cNvPr id="32" name="Object 31"/>
                <p:cNvGraphicFramePr>
                  <a:graphicFrameLocks noChangeAspect="1"/>
                </p:cNvGraphicFramePr>
                <p:nvPr>
                  <p:extLst>
                    <p:ext uri="{D42A27DB-BD31-4B8C-83A1-F6EECF244321}">
                      <p14:modId xmlns:p14="http://schemas.microsoft.com/office/powerpoint/2010/main" val="1244022744"/>
                    </p:ext>
                  </p:extLst>
                </p:nvPr>
              </p:nvGraphicFramePr>
              <p:xfrm>
                <a:off x="1270961" y="3858037"/>
                <a:ext cx="2512982" cy="685800"/>
              </p:xfrm>
              <a:graphic>
                <a:graphicData uri="http://schemas.openxmlformats.org/presentationml/2006/ole">
                  <mc:AlternateContent xmlns:mc="http://schemas.openxmlformats.org/markup-compatibility/2006">
                    <mc:Choice xmlns:v="urn:schemas-microsoft-com:vml" Requires="v">
                      <p:oleObj spid="_x0000_s50212" r:id="rId15" imgW="1663700" imgH="444500" progId="Equation.DSMT4">
                        <p:embed/>
                      </p:oleObj>
                    </mc:Choice>
                    <mc:Fallback>
                      <p:oleObj r:id="rId15" imgW="1663700" imgH="444500" progId="Equation.DSMT4">
                        <p:embed/>
                        <p:pic>
                          <p:nvPicPr>
                            <p:cNvPr id="0" name="Object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70961" y="3858037"/>
                              <a:ext cx="2512982" cy="685800"/>
                            </a:xfrm>
                            <a:prstGeom prst="rect">
                              <a:avLst/>
                            </a:prstGeom>
                            <a:noFill/>
                          </p:spPr>
                        </p:pic>
                      </p:oleObj>
                    </mc:Fallback>
                  </mc:AlternateContent>
                </a:graphicData>
              </a:graphic>
            </p:graphicFrame>
            <p:sp>
              <p:nvSpPr>
                <p:cNvPr id="57" name="Rectangle 56"/>
                <p:cNvSpPr/>
                <p:nvPr/>
              </p:nvSpPr>
              <p:spPr>
                <a:xfrm>
                  <a:off x="3726048" y="4013902"/>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grpSp>
            <p:nvGrpSpPr>
              <p:cNvPr id="31" name="Group 30"/>
              <p:cNvGrpSpPr/>
              <p:nvPr/>
            </p:nvGrpSpPr>
            <p:grpSpPr>
              <a:xfrm>
                <a:off x="4034186" y="4019524"/>
                <a:ext cx="1059713" cy="392604"/>
                <a:chOff x="4034186" y="4019524"/>
                <a:chExt cx="1059713" cy="392604"/>
              </a:xfrm>
            </p:grpSpPr>
            <p:graphicFrame>
              <p:nvGraphicFramePr>
                <p:cNvPr id="34" name="Object 33"/>
                <p:cNvGraphicFramePr>
                  <a:graphicFrameLocks noChangeAspect="1"/>
                </p:cNvGraphicFramePr>
                <p:nvPr>
                  <p:extLst>
                    <p:ext uri="{D42A27DB-BD31-4B8C-83A1-F6EECF244321}">
                      <p14:modId xmlns:p14="http://schemas.microsoft.com/office/powerpoint/2010/main" val="4030791779"/>
                    </p:ext>
                  </p:extLst>
                </p:nvPr>
              </p:nvGraphicFramePr>
              <p:xfrm>
                <a:off x="4034186" y="4019524"/>
                <a:ext cx="922222" cy="392604"/>
              </p:xfrm>
              <a:graphic>
                <a:graphicData uri="http://schemas.openxmlformats.org/presentationml/2006/ole">
                  <mc:AlternateContent xmlns:mc="http://schemas.openxmlformats.org/markup-compatibility/2006">
                    <mc:Choice xmlns:v="urn:schemas-microsoft-com:vml" Requires="v">
                      <p:oleObj spid="_x0000_s50213" r:id="rId17" imgW="609336" imgH="241195" progId="Equation.DSMT4">
                        <p:embed/>
                      </p:oleObj>
                    </mc:Choice>
                    <mc:Fallback>
                      <p:oleObj r:id="rId17" imgW="609336" imgH="241195" progId="Equation.DSMT4">
                        <p:embed/>
                        <p:pic>
                          <p:nvPicPr>
                            <p:cNvPr id="0" name="Object 3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34186" y="4019524"/>
                              <a:ext cx="922222" cy="392604"/>
                            </a:xfrm>
                            <a:prstGeom prst="rect">
                              <a:avLst/>
                            </a:prstGeom>
                            <a:noFill/>
                          </p:spPr>
                        </p:pic>
                      </p:oleObj>
                    </mc:Fallback>
                  </mc:AlternateContent>
                </a:graphicData>
              </a:graphic>
            </p:graphicFrame>
            <p:sp>
              <p:nvSpPr>
                <p:cNvPr id="58" name="Rectangle 57"/>
                <p:cNvSpPr/>
                <p:nvPr/>
              </p:nvSpPr>
              <p:spPr>
                <a:xfrm>
                  <a:off x="4851525" y="4025371"/>
                  <a:ext cx="242374" cy="338554"/>
                </a:xfrm>
                <a:prstGeom prst="rect">
                  <a:avLst/>
                </a:prstGeom>
              </p:spPr>
              <p:txBody>
                <a:bodyPr wrap="none">
                  <a:spAutoFit/>
                </a:bodyPr>
                <a:lstStyle/>
                <a:p>
                  <a:r>
                    <a:rPr lang="en-US" sz="1600" i="1" dirty="0" smtClean="0">
                      <a:latin typeface="Arial" panose="020B0604020202020204" pitchFamily="34" charset="0"/>
                      <a:cs typeface="Arial" panose="020B0604020202020204" pitchFamily="34" charset="0"/>
                    </a:rPr>
                    <a:t>.</a:t>
                  </a:r>
                  <a:endParaRPr lang="en-US" sz="1600" dirty="0"/>
                </a:p>
              </p:txBody>
            </p:sp>
          </p:grpSp>
        </p:grpSp>
        <p:sp>
          <p:nvSpPr>
            <p:cNvPr id="45" name="Rectangle 44"/>
            <p:cNvSpPr/>
            <p:nvPr/>
          </p:nvSpPr>
          <p:spPr>
            <a:xfrm>
              <a:off x="8317630" y="6016775"/>
              <a:ext cx="550151" cy="338554"/>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(10)</a:t>
              </a:r>
              <a:endParaRPr lang="en-US" sz="1600" dirty="0">
                <a:latin typeface="Arial" panose="020B0604020202020204" pitchFamily="34" charset="0"/>
                <a:cs typeface="Arial" panose="020B0604020202020204" pitchFamily="34" charset="0"/>
              </a:endParaRPr>
            </a:p>
          </p:txBody>
        </p:sp>
        <p:grpSp>
          <p:nvGrpSpPr>
            <p:cNvPr id="41" name="Group 40"/>
            <p:cNvGrpSpPr/>
            <p:nvPr/>
          </p:nvGrpSpPr>
          <p:grpSpPr>
            <a:xfrm>
              <a:off x="335763" y="5990481"/>
              <a:ext cx="1704144" cy="366185"/>
              <a:chOff x="305580" y="4800265"/>
              <a:chExt cx="1704144" cy="366185"/>
            </a:xfrm>
          </p:grpSpPr>
          <p:graphicFrame>
            <p:nvGraphicFramePr>
              <p:cNvPr id="38" name="Object 37"/>
              <p:cNvGraphicFramePr>
                <a:graphicFrameLocks noChangeAspect="1"/>
              </p:cNvGraphicFramePr>
              <p:nvPr>
                <p:extLst>
                  <p:ext uri="{D42A27DB-BD31-4B8C-83A1-F6EECF244321}">
                    <p14:modId xmlns:p14="http://schemas.microsoft.com/office/powerpoint/2010/main" val="1939859114"/>
                  </p:ext>
                </p:extLst>
              </p:nvPr>
            </p:nvGraphicFramePr>
            <p:xfrm>
              <a:off x="305580" y="4800265"/>
              <a:ext cx="1532116" cy="366185"/>
            </p:xfrm>
            <a:graphic>
              <a:graphicData uri="http://schemas.openxmlformats.org/presentationml/2006/ole">
                <mc:AlternateContent xmlns:mc="http://schemas.openxmlformats.org/markup-compatibility/2006">
                  <mc:Choice xmlns:v="urn:schemas-microsoft-com:vml" Requires="v">
                    <p:oleObj spid="_x0000_s50214" r:id="rId19" imgW="837836" imgH="215806" progId="Equation.DSMT4">
                      <p:embed/>
                    </p:oleObj>
                  </mc:Choice>
                  <mc:Fallback>
                    <p:oleObj r:id="rId19" imgW="837836" imgH="215806" progId="Equation.DSMT4">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580" y="4800265"/>
                            <a:ext cx="1532116" cy="366185"/>
                          </a:xfrm>
                          <a:prstGeom prst="rect">
                            <a:avLst/>
                          </a:prstGeom>
                          <a:noFill/>
                        </p:spPr>
                      </p:pic>
                    </p:oleObj>
                  </mc:Fallback>
                </mc:AlternateContent>
              </a:graphicData>
            </a:graphic>
          </p:graphicFrame>
          <p:sp>
            <p:nvSpPr>
              <p:cNvPr id="59" name="Rectangle 58"/>
              <p:cNvSpPr/>
              <p:nvPr/>
            </p:nvSpPr>
            <p:spPr>
              <a:xfrm>
                <a:off x="1767350" y="4808900"/>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grpSp>
          <p:nvGrpSpPr>
            <p:cNvPr id="61" name="Group 60"/>
            <p:cNvGrpSpPr/>
            <p:nvPr/>
          </p:nvGrpSpPr>
          <p:grpSpPr>
            <a:xfrm>
              <a:off x="2108243" y="5908064"/>
              <a:ext cx="832091" cy="616346"/>
              <a:chOff x="2078060" y="4717848"/>
              <a:chExt cx="832091" cy="616346"/>
            </a:xfrm>
          </p:grpSpPr>
          <p:graphicFrame>
            <p:nvGraphicFramePr>
              <p:cNvPr id="40" name="Object 39"/>
              <p:cNvGraphicFramePr>
                <a:graphicFrameLocks noChangeAspect="1"/>
              </p:cNvGraphicFramePr>
              <p:nvPr>
                <p:extLst>
                  <p:ext uri="{D42A27DB-BD31-4B8C-83A1-F6EECF244321}">
                    <p14:modId xmlns:p14="http://schemas.microsoft.com/office/powerpoint/2010/main" val="1284905156"/>
                  </p:ext>
                </p:extLst>
              </p:nvPr>
            </p:nvGraphicFramePr>
            <p:xfrm>
              <a:off x="2078060" y="4717848"/>
              <a:ext cx="665140" cy="616346"/>
            </p:xfrm>
            <a:graphic>
              <a:graphicData uri="http://schemas.openxmlformats.org/presentationml/2006/ole">
                <mc:AlternateContent xmlns:mc="http://schemas.openxmlformats.org/markup-compatibility/2006">
                  <mc:Choice xmlns:v="urn:schemas-microsoft-com:vml" Requires="v">
                    <p:oleObj spid="_x0000_s50215" r:id="rId21" imgW="406224" imgH="380835" progId="Equation.DSMT4">
                      <p:embed/>
                    </p:oleObj>
                  </mc:Choice>
                  <mc:Fallback>
                    <p:oleObj r:id="rId21" imgW="406224" imgH="380835" progId="Equation.DSMT4">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078060" y="4717848"/>
                            <a:ext cx="665140" cy="616346"/>
                          </a:xfrm>
                          <a:prstGeom prst="rect">
                            <a:avLst/>
                          </a:prstGeom>
                          <a:noFill/>
                        </p:spPr>
                      </p:pic>
                    </p:oleObj>
                  </mc:Fallback>
                </mc:AlternateContent>
              </a:graphicData>
            </a:graphic>
          </p:graphicFrame>
          <p:sp>
            <p:nvSpPr>
              <p:cNvPr id="60" name="Rectangle 59"/>
              <p:cNvSpPr/>
              <p:nvPr/>
            </p:nvSpPr>
            <p:spPr>
              <a:xfrm>
                <a:off x="2667777" y="4800265"/>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grpSp>
          <p:nvGrpSpPr>
            <p:cNvPr id="63" name="Group 62"/>
            <p:cNvGrpSpPr/>
            <p:nvPr/>
          </p:nvGrpSpPr>
          <p:grpSpPr>
            <a:xfrm>
              <a:off x="2987286" y="5901161"/>
              <a:ext cx="3178344" cy="623577"/>
              <a:chOff x="2957103" y="4710945"/>
              <a:chExt cx="3178344" cy="623577"/>
            </a:xfrm>
          </p:grpSpPr>
          <p:graphicFrame>
            <p:nvGraphicFramePr>
              <p:cNvPr id="42" name="Object 41"/>
              <p:cNvGraphicFramePr>
                <a:graphicFrameLocks noChangeAspect="1"/>
              </p:cNvGraphicFramePr>
              <p:nvPr>
                <p:extLst>
                  <p:ext uri="{D42A27DB-BD31-4B8C-83A1-F6EECF244321}">
                    <p14:modId xmlns:p14="http://schemas.microsoft.com/office/powerpoint/2010/main" val="3071713288"/>
                  </p:ext>
                </p:extLst>
              </p:nvPr>
            </p:nvGraphicFramePr>
            <p:xfrm>
              <a:off x="2957103" y="4710945"/>
              <a:ext cx="3028092" cy="623577"/>
            </p:xfrm>
            <a:graphic>
              <a:graphicData uri="http://schemas.openxmlformats.org/presentationml/2006/ole">
                <mc:AlternateContent xmlns:mc="http://schemas.openxmlformats.org/markup-compatibility/2006">
                  <mc:Choice xmlns:v="urn:schemas-microsoft-com:vml" Requires="v">
                    <p:oleObj spid="_x0000_s50216" r:id="rId23" imgW="1943100" imgH="381000" progId="Equation.DSMT4">
                      <p:embed/>
                    </p:oleObj>
                  </mc:Choice>
                  <mc:Fallback>
                    <p:oleObj r:id="rId23" imgW="1943100" imgH="381000" progId="Equation.DSMT4">
                      <p:embed/>
                      <p:pic>
                        <p:nvPicPr>
                          <p:cNvPr id="0" name="Object 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57103" y="4710945"/>
                            <a:ext cx="3028092" cy="623577"/>
                          </a:xfrm>
                          <a:prstGeom prst="rect">
                            <a:avLst/>
                          </a:prstGeom>
                          <a:noFill/>
                        </p:spPr>
                      </p:pic>
                    </p:oleObj>
                  </mc:Fallback>
                </mc:AlternateContent>
              </a:graphicData>
            </a:graphic>
          </p:graphicFrame>
          <p:sp>
            <p:nvSpPr>
              <p:cNvPr id="62" name="Rectangle 61"/>
              <p:cNvSpPr/>
              <p:nvPr/>
            </p:nvSpPr>
            <p:spPr>
              <a:xfrm>
                <a:off x="5893073" y="4813977"/>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grpSp>
          <p:nvGrpSpPr>
            <p:cNvPr id="65" name="Group 64"/>
            <p:cNvGrpSpPr/>
            <p:nvPr/>
          </p:nvGrpSpPr>
          <p:grpSpPr>
            <a:xfrm>
              <a:off x="6198287" y="5902032"/>
              <a:ext cx="1332122" cy="621833"/>
              <a:chOff x="6168104" y="4711816"/>
              <a:chExt cx="1332122" cy="621833"/>
            </a:xfrm>
          </p:grpSpPr>
          <p:graphicFrame>
            <p:nvGraphicFramePr>
              <p:cNvPr id="44" name="Object 43"/>
              <p:cNvGraphicFramePr>
                <a:graphicFrameLocks noChangeAspect="1"/>
              </p:cNvGraphicFramePr>
              <p:nvPr>
                <p:extLst>
                  <p:ext uri="{D42A27DB-BD31-4B8C-83A1-F6EECF244321}">
                    <p14:modId xmlns:p14="http://schemas.microsoft.com/office/powerpoint/2010/main" val="462203724"/>
                  </p:ext>
                </p:extLst>
              </p:nvPr>
            </p:nvGraphicFramePr>
            <p:xfrm>
              <a:off x="6168104" y="4711816"/>
              <a:ext cx="1181484" cy="621833"/>
            </p:xfrm>
            <a:graphic>
              <a:graphicData uri="http://schemas.openxmlformats.org/presentationml/2006/ole">
                <mc:AlternateContent xmlns:mc="http://schemas.openxmlformats.org/markup-compatibility/2006">
                  <mc:Choice xmlns:v="urn:schemas-microsoft-com:vml" Requires="v">
                    <p:oleObj spid="_x0000_s50217" r:id="rId25" imgW="736600" imgH="381000" progId="Equation.DSMT4">
                      <p:embed/>
                    </p:oleObj>
                  </mc:Choice>
                  <mc:Fallback>
                    <p:oleObj r:id="rId25" imgW="736600" imgH="381000" progId="Equation.DSMT4">
                      <p:embed/>
                      <p:pic>
                        <p:nvPicPr>
                          <p:cNvPr id="0" name="Object 4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68104" y="4711816"/>
                            <a:ext cx="1181484" cy="621833"/>
                          </a:xfrm>
                          <a:prstGeom prst="rect">
                            <a:avLst/>
                          </a:prstGeom>
                          <a:noFill/>
                        </p:spPr>
                      </p:pic>
                    </p:oleObj>
                  </mc:Fallback>
                </mc:AlternateContent>
              </a:graphicData>
            </a:graphic>
          </p:graphicFrame>
          <p:sp>
            <p:nvSpPr>
              <p:cNvPr id="64" name="Rectangle 63"/>
              <p:cNvSpPr/>
              <p:nvPr/>
            </p:nvSpPr>
            <p:spPr>
              <a:xfrm>
                <a:off x="7264264" y="4835117"/>
                <a:ext cx="235962" cy="338554"/>
              </a:xfrm>
              <a:prstGeom prst="rect">
                <a:avLst/>
              </a:prstGeom>
            </p:spPr>
            <p:txBody>
              <a:bodyPr wrap="none">
                <a:spAutoFit/>
              </a:bodyPr>
              <a:lstStyle/>
              <a:p>
                <a:r>
                  <a:rPr lang="en-US" sz="1600" dirty="0" smtClean="0"/>
                  <a:t>.</a:t>
                </a:r>
                <a:endParaRPr lang="en-US" sz="1600" dirty="0"/>
              </a:p>
            </p:txBody>
          </p:sp>
        </p:grpSp>
        <p:grpSp>
          <p:nvGrpSpPr>
            <p:cNvPr id="50" name="Group 49"/>
            <p:cNvGrpSpPr/>
            <p:nvPr/>
          </p:nvGrpSpPr>
          <p:grpSpPr>
            <a:xfrm>
              <a:off x="3347015" y="3637859"/>
              <a:ext cx="2511245" cy="525178"/>
              <a:chOff x="3332394" y="3395688"/>
              <a:chExt cx="2511245" cy="525178"/>
            </a:xfrm>
          </p:grpSpPr>
          <p:graphicFrame>
            <p:nvGraphicFramePr>
              <p:cNvPr id="24" name="Object 23"/>
              <p:cNvGraphicFramePr>
                <a:graphicFrameLocks noChangeAspect="1"/>
              </p:cNvGraphicFramePr>
              <p:nvPr>
                <p:extLst>
                  <p:ext uri="{D42A27DB-BD31-4B8C-83A1-F6EECF244321}">
                    <p14:modId xmlns:p14="http://schemas.microsoft.com/office/powerpoint/2010/main" val="940136213"/>
                  </p:ext>
                </p:extLst>
              </p:nvPr>
            </p:nvGraphicFramePr>
            <p:xfrm>
              <a:off x="3332394" y="3395688"/>
              <a:ext cx="2414278" cy="525178"/>
            </p:xfrm>
            <a:graphic>
              <a:graphicData uri="http://schemas.openxmlformats.org/presentationml/2006/ole">
                <mc:AlternateContent xmlns:mc="http://schemas.openxmlformats.org/markup-compatibility/2006">
                  <mc:Choice xmlns:v="urn:schemas-microsoft-com:vml" Requires="v">
                    <p:oleObj spid="_x0000_s50218" name="Equation" r:id="rId27" imgW="1625400" imgH="342720" progId="Equation.DSMT4">
                      <p:embed/>
                    </p:oleObj>
                  </mc:Choice>
                  <mc:Fallback>
                    <p:oleObj name="Equation" r:id="rId27" imgW="1625400" imgH="342720" progId="Equation.DSMT4">
                      <p:embed/>
                      <p:pic>
                        <p:nvPicPr>
                          <p:cNvPr id="0" name="Object 18"/>
                          <p:cNvPicPr>
                            <a:picLocks noChangeAspect="1" noChangeArrowheads="1"/>
                          </p:cNvPicPr>
                          <p:nvPr/>
                        </p:nvPicPr>
                        <p:blipFill>
                          <a:blip r:embed="rId28"/>
                          <a:srcRect/>
                          <a:stretch>
                            <a:fillRect/>
                          </a:stretch>
                        </p:blipFill>
                        <p:spPr bwMode="auto">
                          <a:xfrm>
                            <a:off x="3332394" y="3395688"/>
                            <a:ext cx="2414278" cy="525178"/>
                          </a:xfrm>
                          <a:prstGeom prst="rect">
                            <a:avLst/>
                          </a:prstGeom>
                          <a:noFill/>
                        </p:spPr>
                      </p:pic>
                    </p:oleObj>
                  </mc:Fallback>
                </mc:AlternateContent>
              </a:graphicData>
            </a:graphic>
          </p:graphicFrame>
          <p:sp>
            <p:nvSpPr>
              <p:cNvPr id="67" name="Rectangle 66"/>
              <p:cNvSpPr/>
              <p:nvPr/>
            </p:nvSpPr>
            <p:spPr>
              <a:xfrm>
                <a:off x="5601265" y="3487231"/>
                <a:ext cx="242374" cy="338554"/>
              </a:xfrm>
              <a:prstGeom prst="rect">
                <a:avLst/>
              </a:prstGeom>
            </p:spPr>
            <p:txBody>
              <a:bodyPr wrap="none">
                <a:spAutoFit/>
              </a:bodyPr>
              <a:lstStyle/>
              <a:p>
                <a:r>
                  <a:rPr lang="en-US" sz="1600" i="1" dirty="0">
                    <a:latin typeface="Arial" panose="020B0604020202020204" pitchFamily="34" charset="0"/>
                    <a:cs typeface="Arial" panose="020B0604020202020204" pitchFamily="34" charset="0"/>
                  </a:rPr>
                  <a:t>,</a:t>
                </a:r>
                <a:endParaRPr lang="en-US" sz="1600" dirty="0"/>
              </a:p>
            </p:txBody>
          </p:sp>
        </p:grpSp>
        <p:grpSp>
          <p:nvGrpSpPr>
            <p:cNvPr id="51" name="Group 50"/>
            <p:cNvGrpSpPr/>
            <p:nvPr/>
          </p:nvGrpSpPr>
          <p:grpSpPr>
            <a:xfrm>
              <a:off x="5956765" y="3701700"/>
              <a:ext cx="2182508" cy="396734"/>
              <a:chOff x="5942144" y="3459529"/>
              <a:chExt cx="2182508" cy="396734"/>
            </a:xfrm>
          </p:grpSpPr>
          <p:graphicFrame>
            <p:nvGraphicFramePr>
              <p:cNvPr id="26" name="Object 25"/>
              <p:cNvGraphicFramePr>
                <a:graphicFrameLocks noChangeAspect="1"/>
              </p:cNvGraphicFramePr>
              <p:nvPr>
                <p:extLst>
                  <p:ext uri="{D42A27DB-BD31-4B8C-83A1-F6EECF244321}">
                    <p14:modId xmlns:p14="http://schemas.microsoft.com/office/powerpoint/2010/main" val="2173467713"/>
                  </p:ext>
                </p:extLst>
              </p:nvPr>
            </p:nvGraphicFramePr>
            <p:xfrm>
              <a:off x="5942144" y="3484170"/>
              <a:ext cx="2042081" cy="372093"/>
            </p:xfrm>
            <a:graphic>
              <a:graphicData uri="http://schemas.openxmlformats.org/presentationml/2006/ole">
                <mc:AlternateContent xmlns:mc="http://schemas.openxmlformats.org/markup-compatibility/2006">
                  <mc:Choice xmlns:v="urn:schemas-microsoft-com:vml" Requires="v">
                    <p:oleObj spid="_x0000_s50219" r:id="rId29" imgW="1459866" imgH="241195" progId="Equation.DSMT4">
                      <p:embed/>
                    </p:oleObj>
                  </mc:Choice>
                  <mc:Fallback>
                    <p:oleObj r:id="rId29" imgW="1459866" imgH="241195" progId="Equation.DSMT4">
                      <p:embed/>
                      <p:pic>
                        <p:nvPicPr>
                          <p:cNvPr id="0" name="Object 2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942144" y="3484170"/>
                            <a:ext cx="2042081" cy="372093"/>
                          </a:xfrm>
                          <a:prstGeom prst="rect">
                            <a:avLst/>
                          </a:prstGeom>
                          <a:noFill/>
                        </p:spPr>
                      </p:pic>
                    </p:oleObj>
                  </mc:Fallback>
                </mc:AlternateContent>
              </a:graphicData>
            </a:graphic>
          </p:graphicFrame>
          <p:sp>
            <p:nvSpPr>
              <p:cNvPr id="5" name="Rectangle 4"/>
              <p:cNvSpPr/>
              <p:nvPr/>
            </p:nvSpPr>
            <p:spPr>
              <a:xfrm>
                <a:off x="7875866" y="3459529"/>
                <a:ext cx="248786" cy="369332"/>
              </a:xfrm>
              <a:prstGeom prst="rect">
                <a:avLst/>
              </a:prstGeom>
            </p:spPr>
            <p:txBody>
              <a:bodyPr wrap="none">
                <a:spAutoFit/>
              </a:bodyPr>
              <a:lstStyle/>
              <a:p>
                <a:r>
                  <a:rPr lang="en-US" i="1" dirty="0">
                    <a:latin typeface="Arial" panose="020B0604020202020204" pitchFamily="34" charset="0"/>
                    <a:cs typeface="Arial" panose="020B0604020202020204" pitchFamily="34" charset="0"/>
                  </a:rPr>
                  <a:t>.</a:t>
                </a:r>
                <a:endParaRPr lang="en-US" dirty="0"/>
              </a:p>
            </p:txBody>
          </p:sp>
        </p:grpSp>
      </p:grpSp>
      <p:sp>
        <p:nvSpPr>
          <p:cNvPr id="66"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Tree>
    <p:extLst>
      <p:ext uri="{BB962C8B-B14F-4D97-AF65-F5344CB8AC3E}">
        <p14:creationId xmlns:p14="http://schemas.microsoft.com/office/powerpoint/2010/main" val="38586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3" name="Rectangle 2"/>
          <p:cNvSpPr/>
          <p:nvPr/>
        </p:nvSpPr>
        <p:spPr>
          <a:xfrm>
            <a:off x="381000" y="304801"/>
            <a:ext cx="7696200" cy="646331"/>
          </a:xfrm>
          <a:prstGeom prst="rect">
            <a:avLst/>
          </a:prstGeom>
        </p:spPr>
        <p:txBody>
          <a:bodyPr wrap="square">
            <a:spAutoFit/>
          </a:bodyPr>
          <a:lstStyle/>
          <a:p>
            <a:r>
              <a:rPr lang="en-US" dirty="0"/>
              <a:t>There are </a:t>
            </a:r>
            <a:r>
              <a:rPr lang="en-US" dirty="0" smtClean="0"/>
              <a:t>about 60 </a:t>
            </a:r>
            <a:r>
              <a:rPr lang="en-US" dirty="0"/>
              <a:t>papers found, corresponding to the </a:t>
            </a:r>
            <a:r>
              <a:rPr lang="en-US" dirty="0" smtClean="0"/>
              <a:t>keywords:</a:t>
            </a:r>
          </a:p>
          <a:p>
            <a:r>
              <a:rPr lang="en-US" dirty="0" smtClean="0"/>
              <a:t> </a:t>
            </a:r>
            <a:r>
              <a:rPr lang="en-US" dirty="0"/>
              <a:t>– “analytical solution +nanocomposite”  AND “</a:t>
            </a:r>
            <a:r>
              <a:rPr lang="en-US" dirty="0" err="1"/>
              <a:t>shear-lag+nanocomposites</a:t>
            </a:r>
            <a:r>
              <a:rPr lang="en-US" dirty="0" smtClean="0"/>
              <a:t>” : </a:t>
            </a:r>
            <a:endParaRPr lang="en-US" dirty="0"/>
          </a:p>
        </p:txBody>
      </p:sp>
      <p:pic>
        <p:nvPicPr>
          <p:cNvPr id="4" name="Picture 3"/>
          <p:cNvPicPr>
            <a:picLocks noChangeAspect="1"/>
          </p:cNvPicPr>
          <p:nvPr/>
        </p:nvPicPr>
        <p:blipFill>
          <a:blip r:embed="rId2"/>
          <a:stretch>
            <a:fillRect/>
          </a:stretch>
        </p:blipFill>
        <p:spPr>
          <a:xfrm>
            <a:off x="685800" y="1219200"/>
            <a:ext cx="5408023" cy="4470992"/>
          </a:xfrm>
          <a:prstGeom prst="rect">
            <a:avLst/>
          </a:prstGeom>
        </p:spPr>
      </p:pic>
      <p:sp>
        <p:nvSpPr>
          <p:cNvPr id="5" name="TextBox 4"/>
          <p:cNvSpPr txBox="1"/>
          <p:nvPr/>
        </p:nvSpPr>
        <p:spPr>
          <a:xfrm>
            <a:off x="6477000" y="1905000"/>
            <a:ext cx="2341090" cy="1754326"/>
          </a:xfrm>
          <a:prstGeom prst="rect">
            <a:avLst/>
          </a:prstGeom>
          <a:noFill/>
        </p:spPr>
        <p:txBody>
          <a:bodyPr wrap="none" rtlCol="0">
            <a:spAutoFit/>
          </a:bodyPr>
          <a:lstStyle/>
          <a:p>
            <a:r>
              <a:rPr lang="en-US" dirty="0" smtClean="0"/>
              <a:t>10 papers are </a:t>
            </a:r>
          </a:p>
          <a:p>
            <a:r>
              <a:rPr lang="en-US" dirty="0" smtClean="0"/>
              <a:t>Realized and published</a:t>
            </a:r>
          </a:p>
          <a:p>
            <a:r>
              <a:rPr lang="en-US" dirty="0" smtClean="0"/>
              <a:t>By the Project team</a:t>
            </a:r>
          </a:p>
          <a:p>
            <a:r>
              <a:rPr lang="en-US" dirty="0" smtClean="0"/>
              <a:t>Under the project </a:t>
            </a:r>
          </a:p>
          <a:p>
            <a:r>
              <a:rPr lang="bg-BG" dirty="0" smtClean="0"/>
              <a:t>КП</a:t>
            </a:r>
            <a:r>
              <a:rPr lang="en-US" dirty="0" smtClean="0"/>
              <a:t>-06-K57/3/15.11.21</a:t>
            </a:r>
            <a:endParaRPr lang="bg-BG" dirty="0"/>
          </a:p>
          <a:p>
            <a:r>
              <a:rPr lang="en-US" dirty="0" smtClean="0"/>
              <a:t>during</a:t>
            </a:r>
            <a:r>
              <a:rPr lang="bg-BG" dirty="0" smtClean="0"/>
              <a:t> 2021-2023</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22649"/>
    </mc:Choice>
    <mc:Fallback xmlns="">
      <p:transition spd="slow" advTm="222649"/>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431542" y="1362899"/>
            <a:ext cx="8409213" cy="5006579"/>
            <a:chOff x="78873" y="414698"/>
            <a:chExt cx="8776773" cy="5190712"/>
          </a:xfrm>
        </p:grpSpPr>
        <p:sp>
          <p:nvSpPr>
            <p:cNvPr id="4" name="Rectangle 3"/>
            <p:cNvSpPr/>
            <p:nvPr/>
          </p:nvSpPr>
          <p:spPr>
            <a:xfrm>
              <a:off x="2221409" y="414698"/>
              <a:ext cx="5867400" cy="351005"/>
            </a:xfrm>
            <a:prstGeom prst="rect">
              <a:avLst/>
            </a:prstGeom>
          </p:spPr>
          <p:txBody>
            <a:bodyPr wrap="square">
              <a:spAutoFit/>
            </a:bodyPr>
            <a:lstStyle/>
            <a:p>
              <a:r>
                <a:rPr lang="en-US" sz="1600" b="1" dirty="0">
                  <a:latin typeface="Arial" panose="020B0604020202020204" pitchFamily="34" charset="0"/>
                  <a:ea typeface="SimSun" panose="02010600030101010101" pitchFamily="2" charset="-122"/>
                  <a:cs typeface="Arial" panose="020B0604020202020204" pitchFamily="34" charset="0"/>
                </a:rPr>
                <a:t>The total strain energy of the structure </a:t>
              </a:r>
              <a:r>
                <a:rPr lang="en-US" sz="1600" b="1" dirty="0" smtClean="0">
                  <a:latin typeface="Arial" panose="020B0604020202020204" pitchFamily="34" charset="0"/>
                  <a:ea typeface="SimSun" panose="02010600030101010101" pitchFamily="2" charset="-122"/>
                  <a:cs typeface="Arial" panose="020B0604020202020204" pitchFamily="34" charset="0"/>
                </a:rPr>
                <a:t>is:</a:t>
              </a:r>
              <a:endParaRPr lang="en-US" sz="1600" b="1" dirty="0">
                <a:latin typeface="Arial" panose="020B0604020202020204" pitchFamily="34" charset="0"/>
                <a:cs typeface="Arial" panose="020B060402020202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52597465"/>
                </p:ext>
              </p:extLst>
            </p:nvPr>
          </p:nvGraphicFramePr>
          <p:xfrm>
            <a:off x="327320" y="813664"/>
            <a:ext cx="5316956" cy="924988"/>
          </p:xfrm>
          <a:graphic>
            <a:graphicData uri="http://schemas.openxmlformats.org/presentationml/2006/ole">
              <mc:AlternateContent xmlns:mc="http://schemas.openxmlformats.org/markup-compatibility/2006">
                <mc:Choice xmlns:v="urn:schemas-microsoft-com:vml" Requires="v">
                  <p:oleObj spid="_x0000_s20237" name="Equation" r:id="rId3" imgW="3365280" imgH="545760" progId="Equation.DSMT4">
                    <p:embed/>
                  </p:oleObj>
                </mc:Choice>
                <mc:Fallback>
                  <p:oleObj name="Equation" r:id="rId3" imgW="3365280" imgH="545760" progId="Equation.DSMT4">
                    <p:embed/>
                    <p:pic>
                      <p:nvPicPr>
                        <p:cNvPr id="0" name="Object 1"/>
                        <p:cNvPicPr>
                          <a:picLocks noChangeAspect="1" noChangeArrowheads="1"/>
                        </p:cNvPicPr>
                        <p:nvPr/>
                      </p:nvPicPr>
                      <p:blipFill>
                        <a:blip r:embed="rId4"/>
                        <a:srcRect/>
                        <a:stretch>
                          <a:fillRect/>
                        </a:stretch>
                      </p:blipFill>
                      <p:spPr bwMode="auto">
                        <a:xfrm>
                          <a:off x="327320" y="813664"/>
                          <a:ext cx="5316956" cy="924988"/>
                        </a:xfrm>
                        <a:prstGeom prst="rect">
                          <a:avLst/>
                        </a:prstGeom>
                        <a:noFill/>
                      </p:spPr>
                    </p:pic>
                  </p:oleObj>
                </mc:Fallback>
              </mc:AlternateContent>
            </a:graphicData>
          </a:graphic>
        </p:graphicFrame>
        <p:sp>
          <p:nvSpPr>
            <p:cNvPr id="7" name="Rectangle 6"/>
            <p:cNvSpPr/>
            <p:nvPr/>
          </p:nvSpPr>
          <p:spPr>
            <a:xfrm>
              <a:off x="8194782" y="1142362"/>
              <a:ext cx="574198" cy="351005"/>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(12)</a:t>
              </a:r>
              <a:endParaRPr lang="en-US" sz="1600" dirty="0">
                <a:latin typeface="Arial" panose="020B0604020202020204" pitchFamily="34" charset="0"/>
                <a:cs typeface="Arial" panose="020B0604020202020204" pitchFamily="34" charset="0"/>
              </a:endParaRPr>
            </a:p>
          </p:txBody>
        </p:sp>
        <p:sp>
          <p:nvSpPr>
            <p:cNvPr id="8" name="Rectangle 7"/>
            <p:cNvSpPr/>
            <p:nvPr/>
          </p:nvSpPr>
          <p:spPr>
            <a:xfrm>
              <a:off x="78873" y="1756386"/>
              <a:ext cx="8534400" cy="580754"/>
            </a:xfrm>
            <a:prstGeom prst="rect">
              <a:avLst/>
            </a:prstGeom>
          </p:spPr>
          <p:txBody>
            <a:bodyPr wrap="square">
              <a:spAutoFit/>
            </a:bodyPr>
            <a:lstStyle/>
            <a:p>
              <a:pPr algn="just">
                <a:lnSpc>
                  <a:spcPct val="95000"/>
                </a:lnSpc>
                <a:spcAft>
                  <a:spcPts val="600"/>
                </a:spcAft>
                <a:tabLst>
                  <a:tab pos="182880" algn="l"/>
                </a:tabLst>
              </a:pPr>
              <a:r>
                <a:rPr lang="en-US" sz="1600" spc="-5" dirty="0" smtClean="0">
                  <a:latin typeface="Arial" panose="020B0604020202020204" pitchFamily="34" charset="0"/>
                  <a:ea typeface="SimSun" panose="02010600030101010101" pitchFamily="2" charset="-122"/>
                  <a:cs typeface="Arial" panose="020B0604020202020204" pitchFamily="34" charset="0"/>
                </a:rPr>
                <a:t>Substitute </a:t>
              </a:r>
              <a:r>
                <a:rPr lang="en-US" sz="1600" spc="-5" dirty="0">
                  <a:latin typeface="Arial" panose="020B0604020202020204" pitchFamily="34" charset="0"/>
                  <a:ea typeface="SimSun" panose="02010600030101010101" pitchFamily="2" charset="-122"/>
                  <a:cs typeface="Arial" panose="020B0604020202020204" pitchFamily="34" charset="0"/>
                </a:rPr>
                <a:t>Eqs. </a:t>
              </a:r>
              <a:r>
                <a:rPr lang="en-US" sz="1600" spc="-5" dirty="0" smtClean="0">
                  <a:latin typeface="Arial" panose="020B0604020202020204" pitchFamily="34" charset="0"/>
                  <a:ea typeface="SimSun" panose="02010600030101010101" pitchFamily="2" charset="-122"/>
                  <a:cs typeface="Arial" panose="020B0604020202020204" pitchFamily="34" charset="0"/>
                </a:rPr>
                <a:t>(8-11) in </a:t>
              </a:r>
              <a:r>
                <a:rPr lang="en-US" sz="1600" spc="-5" dirty="0">
                  <a:latin typeface="Arial" panose="020B0604020202020204" pitchFamily="34" charset="0"/>
                  <a:ea typeface="SimSun" panose="02010600030101010101" pitchFamily="2" charset="-122"/>
                  <a:cs typeface="Arial" panose="020B0604020202020204" pitchFamily="34" charset="0"/>
                </a:rPr>
                <a:t>Eq. (</a:t>
              </a:r>
              <a:r>
                <a:rPr lang="en-US" sz="1600" spc="-5" dirty="0" smtClean="0">
                  <a:latin typeface="Arial" panose="020B0604020202020204" pitchFamily="34" charset="0"/>
                  <a:ea typeface="SimSun" panose="02010600030101010101" pitchFamily="2" charset="-122"/>
                  <a:cs typeface="Arial" panose="020B0604020202020204" pitchFamily="34" charset="0"/>
                </a:rPr>
                <a:t>12), after integration by </a:t>
              </a:r>
              <a:r>
                <a:rPr lang="en-US" sz="1600" b="1" spc="-5" dirty="0" smtClean="0">
                  <a:latin typeface="Arial" panose="020B0604020202020204" pitchFamily="34" charset="0"/>
                  <a:ea typeface="SimSun" panose="02010600030101010101" pitchFamily="2" charset="-122"/>
                  <a:cs typeface="Arial" panose="020B0604020202020204" pitchFamily="34" charset="0"/>
                </a:rPr>
                <a:t>y</a:t>
              </a:r>
              <a:r>
                <a:rPr lang="en-US" sz="1600" spc="-5" dirty="0" smtClean="0">
                  <a:latin typeface="Arial" panose="020B0604020202020204" pitchFamily="34" charset="0"/>
                  <a:ea typeface="SimSun" panose="02010600030101010101" pitchFamily="2" charset="-122"/>
                  <a:cs typeface="Arial" panose="020B0604020202020204" pitchFamily="34" charset="0"/>
                </a:rPr>
                <a:t>, the </a:t>
              </a:r>
              <a:r>
                <a:rPr lang="en-US" sz="1600" spc="-5" dirty="0">
                  <a:latin typeface="Arial" panose="020B0604020202020204" pitchFamily="34" charset="0"/>
                  <a:ea typeface="SimSun" panose="02010600030101010101" pitchFamily="2" charset="-122"/>
                  <a:cs typeface="Arial" panose="020B0604020202020204" pitchFamily="34" charset="0"/>
                </a:rPr>
                <a:t>following equation is obtained:</a:t>
              </a:r>
            </a:p>
          </p:txBody>
        </p:sp>
        <p:graphicFrame>
          <p:nvGraphicFramePr>
            <p:cNvPr id="10" name="Object 9"/>
            <p:cNvGraphicFramePr>
              <a:graphicFrameLocks noChangeAspect="1"/>
            </p:cNvGraphicFramePr>
            <p:nvPr>
              <p:extLst>
                <p:ext uri="{D42A27DB-BD31-4B8C-83A1-F6EECF244321}">
                  <p14:modId xmlns:p14="http://schemas.microsoft.com/office/powerpoint/2010/main" val="2697962888"/>
                </p:ext>
              </p:extLst>
            </p:nvPr>
          </p:nvGraphicFramePr>
          <p:xfrm>
            <a:off x="788644" y="2271166"/>
            <a:ext cx="6659036" cy="1078054"/>
          </p:xfrm>
          <a:graphic>
            <a:graphicData uri="http://schemas.openxmlformats.org/presentationml/2006/ole">
              <mc:AlternateContent xmlns:mc="http://schemas.openxmlformats.org/markup-compatibility/2006">
                <mc:Choice xmlns:v="urn:schemas-microsoft-com:vml" Requires="v">
                  <p:oleObj spid="_x0000_s20238" name="Equation" r:id="rId5" imgW="3987720" imgH="647640" progId="Equation.DSMT4">
                    <p:embed/>
                  </p:oleObj>
                </mc:Choice>
                <mc:Fallback>
                  <p:oleObj name="Equation" r:id="rId5" imgW="3987720" imgH="647640" progId="Equation.DSMT4">
                    <p:embed/>
                    <p:pic>
                      <p:nvPicPr>
                        <p:cNvPr id="0" name="Object 3"/>
                        <p:cNvPicPr>
                          <a:picLocks noChangeAspect="1" noChangeArrowheads="1"/>
                        </p:cNvPicPr>
                        <p:nvPr/>
                      </p:nvPicPr>
                      <p:blipFill>
                        <a:blip r:embed="rId6"/>
                        <a:srcRect/>
                        <a:stretch>
                          <a:fillRect/>
                        </a:stretch>
                      </p:blipFill>
                      <p:spPr bwMode="auto">
                        <a:xfrm>
                          <a:off x="788644" y="2271166"/>
                          <a:ext cx="6659036" cy="1078054"/>
                        </a:xfrm>
                        <a:prstGeom prst="rect">
                          <a:avLst/>
                        </a:prstGeom>
                        <a:noFill/>
                      </p:spPr>
                    </p:pic>
                  </p:oleObj>
                </mc:Fallback>
              </mc:AlternateContent>
            </a:graphicData>
          </a:graphic>
        </p:graphicFrame>
        <p:sp>
          <p:nvSpPr>
            <p:cNvPr id="11" name="Rectangle 10"/>
            <p:cNvSpPr/>
            <p:nvPr/>
          </p:nvSpPr>
          <p:spPr>
            <a:xfrm>
              <a:off x="8170682" y="2640916"/>
              <a:ext cx="574198" cy="351005"/>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(13)</a:t>
              </a:r>
              <a:endParaRPr lang="en-US" sz="1600" dirty="0">
                <a:latin typeface="Arial" panose="020B0604020202020204" pitchFamily="34" charset="0"/>
                <a:cs typeface="Arial" panose="020B0604020202020204" pitchFamily="34" charset="0"/>
              </a:endParaRPr>
            </a:p>
          </p:txBody>
        </p:sp>
        <p:sp>
          <p:nvSpPr>
            <p:cNvPr id="15" name="Rectangle 14"/>
            <p:cNvSpPr/>
            <p:nvPr/>
          </p:nvSpPr>
          <p:spPr>
            <a:xfrm>
              <a:off x="152400" y="3482194"/>
              <a:ext cx="8686800" cy="861560"/>
            </a:xfrm>
            <a:prstGeom prst="rect">
              <a:avLst/>
            </a:prstGeom>
          </p:spPr>
          <p:txBody>
            <a:bodyPr wrap="square">
              <a:spAutoFit/>
            </a:bodyPr>
            <a:lstStyle/>
            <a:p>
              <a:pPr algn="just"/>
              <a:r>
                <a:rPr lang="en-US" sz="1600" dirty="0">
                  <a:latin typeface="Arial" panose="020B0604020202020204" pitchFamily="34" charset="0"/>
                  <a:ea typeface="SimSun" panose="02010600030101010101" pitchFamily="2" charset="-122"/>
                  <a:cs typeface="Arial" panose="020B0604020202020204" pitchFamily="34" charset="0"/>
                </a:rPr>
                <a:t>The minimum of complementary strain energy functional can be found according to Euler-Lagrange equation of the variational calculus. This equation leads to the following ODE of 4</a:t>
              </a:r>
              <a:r>
                <a:rPr lang="en-US" sz="1600" baseline="30000" dirty="0">
                  <a:latin typeface="Arial" panose="020B0604020202020204" pitchFamily="34" charset="0"/>
                  <a:ea typeface="SimSun" panose="02010600030101010101" pitchFamily="2" charset="-122"/>
                  <a:cs typeface="Arial" panose="020B0604020202020204" pitchFamily="34" charset="0"/>
                </a:rPr>
                <a:t>th</a:t>
              </a:r>
              <a:r>
                <a:rPr lang="en-US" sz="1600" dirty="0">
                  <a:latin typeface="Arial" panose="020B0604020202020204" pitchFamily="34" charset="0"/>
                  <a:ea typeface="SimSun" panose="02010600030101010101" pitchFamily="2" charset="-122"/>
                  <a:cs typeface="Arial" panose="020B0604020202020204" pitchFamily="34" charset="0"/>
                </a:rPr>
                <a:t> order with constant </a:t>
              </a:r>
              <a:r>
                <a:rPr lang="en-US" sz="1600" dirty="0" smtClean="0">
                  <a:latin typeface="Arial" panose="020B0604020202020204" pitchFamily="34" charset="0"/>
                  <a:ea typeface="SimSun" panose="02010600030101010101" pitchFamily="2" charset="-122"/>
                  <a:cs typeface="Arial" panose="020B0604020202020204" pitchFamily="34" charset="0"/>
                </a:rPr>
                <a:t>coefficients </a:t>
              </a:r>
              <a:r>
                <a:rPr lang="en-US" sz="1600" i="1" dirty="0" smtClean="0">
                  <a:latin typeface="Arial" panose="020B0604020202020204" pitchFamily="34" charset="0"/>
                  <a:ea typeface="SimSun" panose="02010600030101010101" pitchFamily="2" charset="-122"/>
                  <a:cs typeface="Arial" panose="020B0604020202020204" pitchFamily="34" charset="0"/>
                </a:rPr>
                <a:t>D</a:t>
              </a:r>
              <a:r>
                <a:rPr lang="en-US" sz="1600" i="1" baseline="-25000" dirty="0" smtClean="0">
                  <a:latin typeface="Arial" panose="020B0604020202020204" pitchFamily="34" charset="0"/>
                  <a:ea typeface="SimSun" panose="02010600030101010101" pitchFamily="2" charset="-122"/>
                  <a:cs typeface="Arial" panose="020B0604020202020204" pitchFamily="34" charset="0"/>
                </a:rPr>
                <a:t>i</a:t>
              </a:r>
              <a:r>
                <a:rPr lang="en-US" sz="1600" i="1" dirty="0" smtClean="0">
                  <a:latin typeface="Arial" panose="020B0604020202020204" pitchFamily="34" charset="0"/>
                  <a:ea typeface="SimSun" panose="02010600030101010101" pitchFamily="2" charset="-122"/>
                  <a:cs typeface="Arial" panose="020B0604020202020204" pitchFamily="34" charset="0"/>
                </a:rPr>
                <a:t> </a:t>
              </a:r>
              <a:r>
                <a:rPr lang="en-US" sz="1600" dirty="0" smtClean="0">
                  <a:latin typeface="Arial" panose="020B0604020202020204" pitchFamily="34" charset="0"/>
                  <a:ea typeface="SimSun" panose="02010600030101010101" pitchFamily="2" charset="-122"/>
                  <a:cs typeface="Arial" panose="020B0604020202020204" pitchFamily="34" charset="0"/>
                </a:rPr>
                <a:t>: </a:t>
              </a:r>
              <a:endParaRPr lang="en-US" sz="1600" dirty="0">
                <a:latin typeface="Arial" panose="020B0604020202020204" pitchFamily="34" charset="0"/>
                <a:cs typeface="Arial" panose="020B0604020202020204" pitchFamily="34" charset="0"/>
              </a:endParaRPr>
            </a:p>
          </p:txBody>
        </p:sp>
        <p:graphicFrame>
          <p:nvGraphicFramePr>
            <p:cNvPr id="19" name="Object 18"/>
            <p:cNvGraphicFramePr>
              <a:graphicFrameLocks noChangeAspect="1"/>
            </p:cNvGraphicFramePr>
            <p:nvPr>
              <p:extLst>
                <p:ext uri="{D42A27DB-BD31-4B8C-83A1-F6EECF244321}">
                  <p14:modId xmlns:p14="http://schemas.microsoft.com/office/powerpoint/2010/main" val="26234200"/>
                </p:ext>
              </p:extLst>
            </p:nvPr>
          </p:nvGraphicFramePr>
          <p:xfrm>
            <a:off x="2205562" y="4505365"/>
            <a:ext cx="4580475" cy="492063"/>
          </p:xfrm>
          <a:graphic>
            <a:graphicData uri="http://schemas.openxmlformats.org/presentationml/2006/ole">
              <mc:AlternateContent xmlns:mc="http://schemas.openxmlformats.org/markup-compatibility/2006">
                <mc:Choice xmlns:v="urn:schemas-microsoft-com:vml" Requires="v">
                  <p:oleObj spid="_x0000_s20239" r:id="rId7" imgW="2197100" imgH="228600" progId="Equation.DSMT4">
                    <p:embed/>
                  </p:oleObj>
                </mc:Choice>
                <mc:Fallback>
                  <p:oleObj r:id="rId7" imgW="2197100" imgH="2286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5562" y="4505365"/>
                          <a:ext cx="4580475" cy="492063"/>
                        </a:xfrm>
                        <a:prstGeom prst="rect">
                          <a:avLst/>
                        </a:prstGeom>
                        <a:solidFill>
                          <a:schemeClr val="accent1"/>
                        </a:solidFill>
                      </p:spPr>
                    </p:pic>
                  </p:oleObj>
                </mc:Fallback>
              </mc:AlternateContent>
            </a:graphicData>
          </a:graphic>
        </p:graphicFrame>
        <p:sp>
          <p:nvSpPr>
            <p:cNvPr id="31" name="Rectangle 30"/>
            <p:cNvSpPr/>
            <p:nvPr/>
          </p:nvSpPr>
          <p:spPr>
            <a:xfrm>
              <a:off x="8281448" y="4582120"/>
              <a:ext cx="574198" cy="351005"/>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(14)</a:t>
              </a:r>
              <a:endParaRPr lang="en-US" sz="1600" dirty="0">
                <a:latin typeface="Arial" panose="020B0604020202020204" pitchFamily="34" charset="0"/>
                <a:cs typeface="Arial" panose="020B0604020202020204" pitchFamily="34" charset="0"/>
              </a:endParaRPr>
            </a:p>
          </p:txBody>
        </p:sp>
        <p:grpSp>
          <p:nvGrpSpPr>
            <p:cNvPr id="20" name="Group 19"/>
            <p:cNvGrpSpPr/>
            <p:nvPr/>
          </p:nvGrpSpPr>
          <p:grpSpPr>
            <a:xfrm>
              <a:off x="509925" y="5243895"/>
              <a:ext cx="8079858" cy="361515"/>
              <a:chOff x="611007" y="4778376"/>
              <a:chExt cx="8079858" cy="361515"/>
            </a:xfrm>
          </p:grpSpPr>
          <p:graphicFrame>
            <p:nvGraphicFramePr>
              <p:cNvPr id="27" name="Object 26"/>
              <p:cNvGraphicFramePr>
                <a:graphicFrameLocks noChangeAspect="1"/>
              </p:cNvGraphicFramePr>
              <p:nvPr>
                <p:extLst>
                  <p:ext uri="{D42A27DB-BD31-4B8C-83A1-F6EECF244321}">
                    <p14:modId xmlns:p14="http://schemas.microsoft.com/office/powerpoint/2010/main" val="2725475978"/>
                  </p:ext>
                </p:extLst>
              </p:nvPr>
            </p:nvGraphicFramePr>
            <p:xfrm>
              <a:off x="5721258" y="4811771"/>
              <a:ext cx="1688230" cy="320904"/>
            </p:xfrm>
            <a:graphic>
              <a:graphicData uri="http://schemas.openxmlformats.org/presentationml/2006/ole">
                <mc:AlternateContent xmlns:mc="http://schemas.openxmlformats.org/markup-compatibility/2006">
                  <mc:Choice xmlns:v="urn:schemas-microsoft-com:vml" Requires="v">
                    <p:oleObj spid="_x0000_s20240" r:id="rId9" imgW="965200" imgH="190500" progId="Equation.DSMT4">
                      <p:embed/>
                    </p:oleObj>
                  </mc:Choice>
                  <mc:Fallback>
                    <p:oleObj r:id="rId9" imgW="965200" imgH="190500"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1258" y="4811771"/>
                            <a:ext cx="1688230" cy="320904"/>
                          </a:xfrm>
                          <a:prstGeom prst="rect">
                            <a:avLst/>
                          </a:prstGeom>
                          <a:noFill/>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240313311"/>
                  </p:ext>
                </p:extLst>
              </p:nvPr>
            </p:nvGraphicFramePr>
            <p:xfrm>
              <a:off x="611007" y="4808960"/>
              <a:ext cx="1151145" cy="310028"/>
            </p:xfrm>
            <a:graphic>
              <a:graphicData uri="http://schemas.openxmlformats.org/presentationml/2006/ole">
                <mc:AlternateContent xmlns:mc="http://schemas.openxmlformats.org/markup-compatibility/2006">
                  <mc:Choice xmlns:v="urn:schemas-microsoft-com:vml" Requires="v">
                    <p:oleObj spid="_x0000_s20241" r:id="rId11" imgW="672808" imgH="190417" progId="Equation.DSMT4">
                      <p:embed/>
                    </p:oleObj>
                  </mc:Choice>
                  <mc:Fallback>
                    <p:oleObj r:id="rId11" imgW="672808" imgH="190417"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007" y="4808960"/>
                            <a:ext cx="1151145" cy="310028"/>
                          </a:xfrm>
                          <a:prstGeom prst="rect">
                            <a:avLst/>
                          </a:prstGeom>
                          <a:noFill/>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771106774"/>
                  </p:ext>
                </p:extLst>
              </p:nvPr>
            </p:nvGraphicFramePr>
            <p:xfrm>
              <a:off x="4219245" y="4805162"/>
              <a:ext cx="1286520" cy="334729"/>
            </p:xfrm>
            <a:graphic>
              <a:graphicData uri="http://schemas.openxmlformats.org/presentationml/2006/ole">
                <mc:AlternateContent xmlns:mc="http://schemas.openxmlformats.org/markup-compatibility/2006">
                  <mc:Choice xmlns:v="urn:schemas-microsoft-com:vml" Requires="v">
                    <p:oleObj spid="_x0000_s20242" r:id="rId13" imgW="698500" imgH="190500" progId="Equation.DSMT4">
                      <p:embed/>
                    </p:oleObj>
                  </mc:Choice>
                  <mc:Fallback>
                    <p:oleObj r:id="rId13" imgW="698500" imgH="190500"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9245" y="4805162"/>
                            <a:ext cx="1286520" cy="334729"/>
                          </a:xfrm>
                          <a:prstGeom prst="rect">
                            <a:avLst/>
                          </a:prstGeom>
                          <a:noFill/>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1164828199"/>
                  </p:ext>
                </p:extLst>
              </p:nvPr>
            </p:nvGraphicFramePr>
            <p:xfrm>
              <a:off x="2317734" y="4797857"/>
              <a:ext cx="1690146" cy="326667"/>
            </p:xfrm>
            <a:graphic>
              <a:graphicData uri="http://schemas.openxmlformats.org/presentationml/2006/ole">
                <mc:AlternateContent xmlns:mc="http://schemas.openxmlformats.org/markup-compatibility/2006">
                  <mc:Choice xmlns:v="urn:schemas-microsoft-com:vml" Requires="v">
                    <p:oleObj spid="_x0000_s20243" r:id="rId15" imgW="952087" imgH="190417" progId="Equation.DSMT4">
                      <p:embed/>
                    </p:oleObj>
                  </mc:Choice>
                  <mc:Fallback>
                    <p:oleObj r:id="rId15" imgW="952087" imgH="190417" progId="Equation.DSMT4">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17734" y="4797857"/>
                            <a:ext cx="1690146" cy="326667"/>
                          </a:xfrm>
                          <a:prstGeom prst="rect">
                            <a:avLst/>
                          </a:prstGeom>
                          <a:noFill/>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1235999099"/>
                  </p:ext>
                </p:extLst>
              </p:nvPr>
            </p:nvGraphicFramePr>
            <p:xfrm>
              <a:off x="7852665" y="4778376"/>
              <a:ext cx="838200" cy="340612"/>
            </p:xfrm>
            <a:graphic>
              <a:graphicData uri="http://schemas.openxmlformats.org/presentationml/2006/ole">
                <mc:AlternateContent xmlns:mc="http://schemas.openxmlformats.org/markup-compatibility/2006">
                  <mc:Choice xmlns:v="urn:schemas-microsoft-com:vml" Requires="v">
                    <p:oleObj spid="_x0000_s20244" r:id="rId17" imgW="444307" imgH="190417" progId="Equation.DSMT4">
                      <p:embed/>
                    </p:oleObj>
                  </mc:Choice>
                  <mc:Fallback>
                    <p:oleObj r:id="rId17" imgW="444307" imgH="190417" progId="Equation.DSMT4">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52665" y="4778376"/>
                            <a:ext cx="838200" cy="340612"/>
                          </a:xfrm>
                          <a:prstGeom prst="rect">
                            <a:avLst/>
                          </a:prstGeom>
                          <a:noFill/>
                        </p:spPr>
                      </p:pic>
                    </p:oleObj>
                  </mc:Fallback>
                </mc:AlternateContent>
              </a:graphicData>
            </a:graphic>
          </p:graphicFrame>
        </p:grpSp>
      </p:grpSp>
      <p:sp>
        <p:nvSpPr>
          <p:cNvPr id="33"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2" name="Picture 1"/>
          <p:cNvPicPr>
            <a:picLocks noChangeAspect="1"/>
          </p:cNvPicPr>
          <p:nvPr/>
        </p:nvPicPr>
        <p:blipFill>
          <a:blip r:embed="rId19"/>
          <a:stretch>
            <a:fillRect/>
          </a:stretch>
        </p:blipFill>
        <p:spPr>
          <a:xfrm>
            <a:off x="224085" y="409219"/>
            <a:ext cx="7416329" cy="846158"/>
          </a:xfrm>
          <a:prstGeom prst="rect">
            <a:avLst/>
          </a:prstGeom>
        </p:spPr>
      </p:pic>
      <p:sp>
        <p:nvSpPr>
          <p:cNvPr id="32" name="Rectangle 31"/>
          <p:cNvSpPr/>
          <p:nvPr/>
        </p:nvSpPr>
        <p:spPr>
          <a:xfrm>
            <a:off x="8176698" y="617167"/>
            <a:ext cx="534890" cy="338554"/>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(11)</a:t>
            </a:r>
            <a:endParaRPr lang="en-US" sz="1600" dirty="0">
              <a:latin typeface="Arial" panose="020B0604020202020204" pitchFamily="34" charset="0"/>
              <a:cs typeface="Arial" panose="020B0604020202020204" pitchFamily="34" charset="0"/>
            </a:endParaRPr>
          </a:p>
        </p:txBody>
      </p:sp>
      <p:sp>
        <p:nvSpPr>
          <p:cNvPr id="5" name="Rectangle 4"/>
          <p:cNvSpPr/>
          <p:nvPr/>
        </p:nvSpPr>
        <p:spPr>
          <a:xfrm>
            <a:off x="-1" y="-3143"/>
            <a:ext cx="8479813" cy="355482"/>
          </a:xfrm>
          <a:prstGeom prst="rect">
            <a:avLst/>
          </a:prstGeom>
        </p:spPr>
        <p:txBody>
          <a:bodyPr wrap="square">
            <a:spAutoFit/>
          </a:bodyPr>
          <a:lstStyle/>
          <a:p>
            <a:pPr algn="just">
              <a:lnSpc>
                <a:spcPct val="95000"/>
              </a:lnSpc>
              <a:spcAft>
                <a:spcPts val="600"/>
              </a:spcAft>
              <a:tabLst>
                <a:tab pos="182880" algn="l"/>
              </a:tabLst>
            </a:pPr>
            <a:r>
              <a:rPr lang="en-US" spc="-5" dirty="0" smtClean="0">
                <a:latin typeface="Arial" panose="020B0604020202020204" pitchFamily="34" charset="0"/>
                <a:ea typeface="SimSun" panose="02010600030101010101" pitchFamily="2" charset="-122"/>
                <a:cs typeface="Arial" panose="020B0604020202020204" pitchFamily="34" charset="0"/>
              </a:rPr>
              <a:t>The 2D strains </a:t>
            </a:r>
            <a:r>
              <a:rPr lang="en-US" spc="-5" dirty="0">
                <a:latin typeface="Arial" panose="020B0604020202020204" pitchFamily="34" charset="0"/>
                <a:ea typeface="SimSun" panose="02010600030101010101" pitchFamily="2" charset="-122"/>
                <a:cs typeface="Arial" panose="020B0604020202020204" pitchFamily="34" charset="0"/>
              </a:rPr>
              <a:t>can be calculated by eq.(11) in each layer, using </a:t>
            </a:r>
            <a:r>
              <a:rPr lang="en-US" spc="-5" dirty="0" err="1" smtClean="0">
                <a:latin typeface="Arial" panose="020B0604020202020204" pitchFamily="34" charset="0"/>
                <a:ea typeface="SimSun" panose="02010600030101010101" pitchFamily="2" charset="-122"/>
                <a:cs typeface="Arial" panose="020B0604020202020204" pitchFamily="34" charset="0"/>
              </a:rPr>
              <a:t>eqs</a:t>
            </a:r>
            <a:r>
              <a:rPr lang="en-US" spc="-5" dirty="0" smtClean="0">
                <a:latin typeface="Arial" panose="020B0604020202020204" pitchFamily="34" charset="0"/>
                <a:ea typeface="SimSun" panose="02010600030101010101" pitchFamily="2" charset="-122"/>
                <a:cs typeface="Arial" panose="020B0604020202020204" pitchFamily="34" charset="0"/>
              </a:rPr>
              <a:t>. (8-10</a:t>
            </a:r>
            <a:r>
              <a:rPr lang="en-US" spc="-5" dirty="0">
                <a:latin typeface="Arial" panose="020B0604020202020204" pitchFamily="34" charset="0"/>
                <a:ea typeface="SimSun" panose="02010600030101010101" pitchFamily="2" charset="-122"/>
                <a:cs typeface="Arial" panose="020B0604020202020204" pitchFamily="34" charset="0"/>
              </a:rPr>
              <a:t>) as:</a:t>
            </a:r>
          </a:p>
        </p:txBody>
      </p:sp>
    </p:spTree>
    <p:extLst>
      <p:ext uri="{BB962C8B-B14F-4D97-AF65-F5344CB8AC3E}">
        <p14:creationId xmlns:p14="http://schemas.microsoft.com/office/powerpoint/2010/main" val="28730390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333" y="1344265"/>
            <a:ext cx="8756232" cy="3803112"/>
            <a:chOff x="103180" y="1572145"/>
            <a:chExt cx="8756232" cy="3803112"/>
          </a:xfrm>
        </p:grpSpPr>
        <p:sp>
          <p:nvSpPr>
            <p:cNvPr id="4" name="Rectangle 3"/>
            <p:cNvSpPr/>
            <p:nvPr/>
          </p:nvSpPr>
          <p:spPr>
            <a:xfrm>
              <a:off x="103180" y="1572145"/>
              <a:ext cx="8508425" cy="560153"/>
            </a:xfrm>
            <a:prstGeom prst="rect">
              <a:avLst/>
            </a:prstGeom>
          </p:spPr>
          <p:txBody>
            <a:bodyPr wrap="square">
              <a:spAutoFit/>
            </a:bodyPr>
            <a:lstStyle/>
            <a:p>
              <a:pPr algn="just">
                <a:lnSpc>
                  <a:spcPct val="95000"/>
                </a:lnSpc>
                <a:spcAft>
                  <a:spcPts val="600"/>
                </a:spcAft>
                <a:tabLst>
                  <a:tab pos="182880" algn="l"/>
                </a:tabLst>
              </a:pPr>
              <a:r>
                <a:rPr lang="en-US" sz="1600" spc="-5" dirty="0">
                  <a:latin typeface="Arial" panose="020B0604020202020204" pitchFamily="34" charset="0"/>
                  <a:ea typeface="SimSun" panose="02010600030101010101" pitchFamily="2" charset="-122"/>
                  <a:cs typeface="Arial" panose="020B0604020202020204" pitchFamily="34" charset="0"/>
                </a:rPr>
                <a:t>The general </a:t>
              </a:r>
              <a:r>
                <a:rPr lang="en-US" sz="1600" spc="-5" dirty="0" smtClean="0">
                  <a:latin typeface="Arial" panose="020B0604020202020204" pitchFamily="34" charset="0"/>
                  <a:ea typeface="SimSun" panose="02010600030101010101" pitchFamily="2" charset="-122"/>
                  <a:cs typeface="Arial" panose="020B0604020202020204" pitchFamily="34" charset="0"/>
                </a:rPr>
                <a:t>solutions for real – Eq. (15) and complex roots – Eq. (16) for axial stress </a:t>
              </a:r>
              <a:r>
                <a:rPr lang="el-GR" sz="1600" spc="-5" dirty="0" smtClean="0">
                  <a:latin typeface="Arial" panose="020B0604020202020204" pitchFamily="34" charset="0"/>
                  <a:ea typeface="SimSun" panose="02010600030101010101" pitchFamily="2" charset="-122"/>
                  <a:cs typeface="Arial" panose="020B0604020202020204" pitchFamily="34" charset="0"/>
                </a:rPr>
                <a:t>σ</a:t>
              </a:r>
              <a:r>
                <a:rPr lang="en-US" sz="1600" spc="-5" baseline="-25000" dirty="0" smtClean="0">
                  <a:latin typeface="Arial" panose="020B0604020202020204" pitchFamily="34" charset="0"/>
                  <a:ea typeface="SimSun" panose="02010600030101010101" pitchFamily="2" charset="-122"/>
                  <a:cs typeface="Arial" panose="020B0604020202020204" pitchFamily="34" charset="0"/>
                </a:rPr>
                <a:t>1 </a:t>
              </a:r>
              <a:r>
                <a:rPr lang="en-US" sz="1600" spc="-5" dirty="0" smtClean="0">
                  <a:latin typeface="Arial" panose="020B0604020202020204" pitchFamily="34" charset="0"/>
                  <a:ea typeface="SimSun" panose="02010600030101010101" pitchFamily="2" charset="-122"/>
                  <a:cs typeface="Arial" panose="020B0604020202020204" pitchFamily="34" charset="0"/>
                </a:rPr>
                <a:t>are</a:t>
              </a:r>
              <a:r>
                <a:rPr lang="bg-BG" sz="1600" spc="-5" dirty="0" smtClean="0">
                  <a:latin typeface="Arial" panose="020B0604020202020204" pitchFamily="34" charset="0"/>
                  <a:ea typeface="SimSun" panose="02010600030101010101" pitchFamily="2" charset="-122"/>
                  <a:cs typeface="Arial" panose="020B0604020202020204" pitchFamily="34" charset="0"/>
                </a:rPr>
                <a:t> </a:t>
              </a:r>
              <a:r>
                <a:rPr lang="en-US" sz="1600" spc="-5" dirty="0" smtClean="0">
                  <a:latin typeface="Arial" panose="020B0604020202020204" pitchFamily="34" charset="0"/>
                  <a:ea typeface="SimSun" panose="02010600030101010101" pitchFamily="2" charset="-122"/>
                  <a:cs typeface="Arial" panose="020B0604020202020204" pitchFamily="34" charset="0"/>
                </a:rPr>
                <a:t>worked out</a:t>
              </a:r>
              <a:r>
                <a:rPr lang="en-US" sz="1600" spc="-5" baseline="-25000" dirty="0" smtClean="0">
                  <a:latin typeface="Arial" panose="020B0604020202020204" pitchFamily="34" charset="0"/>
                  <a:ea typeface="SimSun" panose="02010600030101010101" pitchFamily="2" charset="-122"/>
                  <a:cs typeface="Arial" panose="020B0604020202020204" pitchFamily="34" charset="0"/>
                </a:rPr>
                <a:t> </a:t>
              </a:r>
              <a:r>
                <a:rPr lang="en-US" sz="1600" spc="-5" dirty="0" smtClean="0">
                  <a:latin typeface="Arial" panose="020B0604020202020204" pitchFamily="34" charset="0"/>
                  <a:ea typeface="SimSun" panose="02010600030101010101" pitchFamily="2" charset="-122"/>
                  <a:cs typeface="Arial" panose="020B0604020202020204" pitchFamily="34" charset="0"/>
                </a:rPr>
                <a:t>: </a:t>
              </a:r>
              <a:endParaRPr lang="en-US" sz="1600" spc="-5" dirty="0">
                <a:latin typeface="Arial" panose="020B0604020202020204" pitchFamily="34" charset="0"/>
                <a:ea typeface="SimSun" panose="02010600030101010101" pitchFamily="2" charset="-122"/>
                <a:cs typeface="Arial" panose="020B0604020202020204" pitchFamily="34" charset="0"/>
              </a:endParaRPr>
            </a:p>
          </p:txBody>
        </p:sp>
        <p:sp>
          <p:nvSpPr>
            <p:cNvPr id="10" name="Rectangle 9"/>
            <p:cNvSpPr/>
            <p:nvPr/>
          </p:nvSpPr>
          <p:spPr>
            <a:xfrm>
              <a:off x="166396" y="4790482"/>
              <a:ext cx="8693016" cy="584775"/>
            </a:xfrm>
            <a:prstGeom prst="rect">
              <a:avLst/>
            </a:prstGeom>
          </p:spPr>
          <p:txBody>
            <a:bodyPr wrap="square">
              <a:spAutoFit/>
            </a:bodyPr>
            <a:lstStyle/>
            <a:p>
              <a:pPr algn="just"/>
              <a:r>
                <a:rPr lang="en-US" sz="1600" dirty="0">
                  <a:latin typeface="Arial" panose="020B0604020202020204" pitchFamily="34" charset="0"/>
                  <a:ea typeface="SimSun" panose="02010600030101010101" pitchFamily="2" charset="-122"/>
                  <a:cs typeface="Arial" panose="020B0604020202020204" pitchFamily="34" charset="0"/>
                </a:rPr>
                <a:t>After obtaining the solution for </a:t>
              </a:r>
              <a:r>
                <a:rPr lang="el-GR" sz="1600" spc="-5" dirty="0">
                  <a:latin typeface="Arial" panose="020B0604020202020204" pitchFamily="34" charset="0"/>
                  <a:ea typeface="SimSun" panose="02010600030101010101" pitchFamily="2" charset="-122"/>
                  <a:cs typeface="Arial" panose="020B0604020202020204" pitchFamily="34" charset="0"/>
                </a:rPr>
                <a:t>σ</a:t>
              </a:r>
              <a:r>
                <a:rPr lang="en-US" sz="1600" spc="-5" baseline="-25000" dirty="0" smtClean="0">
                  <a:latin typeface="Arial" panose="020B0604020202020204" pitchFamily="34" charset="0"/>
                  <a:ea typeface="SimSun" panose="02010600030101010101" pitchFamily="2" charset="-122"/>
                  <a:cs typeface="Arial" panose="020B0604020202020204" pitchFamily="34" charset="0"/>
                </a:rPr>
                <a:t>1 </a:t>
              </a:r>
              <a:r>
                <a:rPr lang="en-US" sz="1600" dirty="0" smtClean="0">
                  <a:latin typeface="Arial" panose="020B0604020202020204" pitchFamily="34" charset="0"/>
                  <a:cs typeface="Arial" panose="020B0604020202020204" pitchFamily="34" charset="0"/>
                </a:rPr>
                <a:t>all </a:t>
              </a:r>
              <a:r>
                <a:rPr lang="en-US" sz="1600" dirty="0">
                  <a:latin typeface="Arial" panose="020B0604020202020204" pitchFamily="34" charset="0"/>
                  <a:cs typeface="Arial" panose="020B0604020202020204" pitchFamily="34" charset="0"/>
                </a:rPr>
                <a:t>stresses in the layers (axial, normal (peel) and shear stresses) are determined as functions </a:t>
              </a:r>
              <a:r>
                <a:rPr lang="en-US" sz="1600" dirty="0" smtClean="0">
                  <a:latin typeface="Arial" panose="020B0604020202020204" pitchFamily="34" charset="0"/>
                  <a:cs typeface="Arial" panose="020B0604020202020204" pitchFamily="34" charset="0"/>
                </a:rPr>
                <a:t>of </a:t>
              </a:r>
              <a:r>
                <a:rPr lang="el-GR" sz="1600" spc="-5" dirty="0">
                  <a:latin typeface="Arial" panose="020B0604020202020204" pitchFamily="34" charset="0"/>
                  <a:ea typeface="SimSun" panose="02010600030101010101" pitchFamily="2" charset="-122"/>
                  <a:cs typeface="Arial" panose="020B0604020202020204" pitchFamily="34" charset="0"/>
                </a:rPr>
                <a:t>σ</a:t>
              </a:r>
              <a:r>
                <a:rPr lang="en-US" sz="1600" spc="-5" baseline="-25000" dirty="0" smtClean="0">
                  <a:latin typeface="Arial" panose="020B0604020202020204" pitchFamily="34" charset="0"/>
                  <a:ea typeface="SimSun" panose="02010600030101010101" pitchFamily="2" charset="-122"/>
                  <a:cs typeface="Arial" panose="020B0604020202020204" pitchFamily="34" charset="0"/>
                </a:rPr>
                <a:t>1</a:t>
              </a:r>
              <a:r>
                <a:rPr lang="en-US" sz="1600" dirty="0" smtClean="0">
                  <a:latin typeface="Arial" panose="020B0604020202020204" pitchFamily="34" charset="0"/>
                  <a:cs typeface="Arial" panose="020B0604020202020204" pitchFamily="34" charset="0"/>
                </a:rPr>
                <a:t> and </a:t>
              </a:r>
              <a:r>
                <a:rPr lang="en-US" sz="1600" dirty="0">
                  <a:latin typeface="Arial" panose="020B0604020202020204" pitchFamily="34" charset="0"/>
                  <a:cs typeface="Arial" panose="020B0604020202020204" pitchFamily="34" charset="0"/>
                </a:rPr>
                <a:t>its </a:t>
              </a:r>
              <a:r>
                <a:rPr lang="en-US" sz="1600" dirty="0" smtClean="0">
                  <a:latin typeface="Arial" panose="020B0604020202020204" pitchFamily="34" charset="0"/>
                  <a:cs typeface="Arial" panose="020B0604020202020204" pitchFamily="34" charset="0"/>
                </a:rPr>
                <a:t>derivatives from Eqs. (8-10). </a:t>
              </a:r>
              <a:endParaRPr lang="en-US" sz="1600" dirty="0">
                <a:latin typeface="Arial" panose="020B0604020202020204" pitchFamily="34" charset="0"/>
                <a:cs typeface="Arial" panose="020B0604020202020204" pitchFamily="34" charset="0"/>
              </a:endParaRPr>
            </a:p>
          </p:txBody>
        </p:sp>
        <p:graphicFrame>
          <p:nvGraphicFramePr>
            <p:cNvPr id="34" name="Object 33"/>
            <p:cNvGraphicFramePr>
              <a:graphicFrameLocks noChangeAspect="1"/>
            </p:cNvGraphicFramePr>
            <p:nvPr>
              <p:extLst>
                <p:ext uri="{D42A27DB-BD31-4B8C-83A1-F6EECF244321}">
                  <p14:modId xmlns:p14="http://schemas.microsoft.com/office/powerpoint/2010/main" val="191944779"/>
                </p:ext>
              </p:extLst>
            </p:nvPr>
          </p:nvGraphicFramePr>
          <p:xfrm>
            <a:off x="220053" y="2249373"/>
            <a:ext cx="5418976" cy="389980"/>
          </p:xfrm>
          <a:graphic>
            <a:graphicData uri="http://schemas.openxmlformats.org/presentationml/2006/ole">
              <mc:AlternateContent xmlns:mc="http://schemas.openxmlformats.org/markup-compatibility/2006">
                <mc:Choice xmlns:v="urn:schemas-microsoft-com:vml" Requires="v">
                  <p:oleObj spid="_x0000_s47188" r:id="rId3" imgW="3289300" imgH="215900" progId="Equation.DSMT4">
                    <p:embed/>
                  </p:oleObj>
                </mc:Choice>
                <mc:Fallback>
                  <p:oleObj r:id="rId3" imgW="3289300" imgH="215900" progId="Equation.DSMT4">
                    <p:embed/>
                    <p:pic>
                      <p:nvPicPr>
                        <p:cNvPr id="34"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053" y="2249373"/>
                          <a:ext cx="5418976" cy="389980"/>
                        </a:xfrm>
                        <a:prstGeom prst="rect">
                          <a:avLst/>
                        </a:prstGeom>
                        <a:solidFill>
                          <a:srgbClr val="FF0000"/>
                        </a:solidFill>
                      </p:spPr>
                    </p:pic>
                  </p:oleObj>
                </mc:Fallback>
              </mc:AlternateContent>
            </a:graphicData>
          </a:graphic>
        </p:graphicFrame>
        <p:sp>
          <p:nvSpPr>
            <p:cNvPr id="43" name="Rectangle 29"/>
            <p:cNvSpPr>
              <a:spLocks noChangeArrowheads="1"/>
            </p:cNvSpPr>
            <p:nvPr/>
          </p:nvSpPr>
          <p:spPr bwMode="auto">
            <a:xfrm>
              <a:off x="216311" y="2769912"/>
              <a:ext cx="852733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spcBef>
                  <a:spcPct val="0"/>
                </a:spcBef>
                <a:spcAft>
                  <a:spcPct val="0"/>
                </a:spcAft>
              </a:pPr>
              <a:endParaRPr kumimoji="0" lang="en-GB" altLang="en-US" sz="16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endParaRPr>
            </a:p>
            <a:p>
              <a:pPr algn="just" eaLnBrk="0" fontAlgn="base" hangingPunct="0">
                <a:spcBef>
                  <a:spcPct val="0"/>
                </a:spcBef>
                <a:spcAft>
                  <a:spcPct val="0"/>
                </a:spcAft>
              </a:pPr>
              <a:endParaRPr lang="en-GB" altLang="en-US" sz="1600" dirty="0">
                <a:latin typeface="Arial" panose="020B0604020202020204" pitchFamily="34" charset="0"/>
                <a:ea typeface="SimSun" panose="02010600030101010101" pitchFamily="2" charset="-122"/>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SimSun" panose="02010600030101010101" pitchFamily="2" charset="-122"/>
                  <a:cs typeface="Arial" panose="020B0604020202020204" pitchFamily="34" charset="0"/>
                </a:rPr>
                <a:t> </a:t>
              </a:r>
              <a:endPar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47" name="Rectangle 46"/>
            <p:cNvSpPr/>
            <p:nvPr/>
          </p:nvSpPr>
          <p:spPr>
            <a:xfrm>
              <a:off x="110107" y="3624500"/>
              <a:ext cx="8732439" cy="904863"/>
            </a:xfrm>
            <a:prstGeom prst="rect">
              <a:avLst/>
            </a:prstGeom>
          </p:spPr>
          <p:txBody>
            <a:bodyPr wrap="square">
              <a:spAutoFit/>
            </a:bodyPr>
            <a:lstStyle/>
            <a:p>
              <a:pPr algn="just">
                <a:lnSpc>
                  <a:spcPct val="110000"/>
                </a:lnSpc>
                <a:tabLst>
                  <a:tab pos="4508500" algn="r"/>
                </a:tabLst>
              </a:pPr>
              <a:r>
                <a:rPr lang="en-GB" sz="1600" i="1" dirty="0" smtClean="0">
                  <a:latin typeface="Arial" panose="020B0604020202020204" pitchFamily="34" charset="0"/>
                  <a:cs typeface="Arial" panose="020B0604020202020204" pitchFamily="34" charset="0"/>
                </a:rPr>
                <a:t>C</a:t>
              </a:r>
              <a:r>
                <a:rPr lang="en-GB" sz="1600" i="1" baseline="-25000" dirty="0" smtClean="0">
                  <a:latin typeface="Arial" panose="020B0604020202020204" pitchFamily="34" charset="0"/>
                  <a:cs typeface="Arial" panose="020B0604020202020204" pitchFamily="34" charset="0"/>
                </a:rPr>
                <a:t>i</a:t>
              </a:r>
              <a:r>
                <a:rPr lang="en-GB" sz="1600" dirty="0" smtClean="0">
                  <a:latin typeface="Arial" panose="020B0604020202020204" pitchFamily="34" charset="0"/>
                  <a:ea typeface="Times New Roman" panose="02020603050405020304" pitchFamily="18" charset="0"/>
                  <a:cs typeface="Arial" panose="020B0604020202020204" pitchFamily="34" charset="0"/>
                </a:rPr>
                <a:t> and </a:t>
              </a:r>
              <a:r>
                <a:rPr lang="en-GB" sz="1600" i="1" dirty="0" err="1" smtClean="0">
                  <a:latin typeface="Arial" panose="020B0604020202020204" pitchFamily="34" charset="0"/>
                  <a:ea typeface="Times New Roman" panose="02020603050405020304" pitchFamily="18" charset="0"/>
                  <a:cs typeface="Arial" panose="020B0604020202020204" pitchFamily="34" charset="0"/>
                </a:rPr>
                <a:t>M</a:t>
              </a:r>
              <a:r>
                <a:rPr lang="en-GB" sz="1600" i="1" baseline="-25000" dirty="0" err="1" smtClean="0">
                  <a:latin typeface="Arial" panose="020B0604020202020204" pitchFamily="34" charset="0"/>
                  <a:ea typeface="Times New Roman" panose="02020603050405020304" pitchFamily="18" charset="0"/>
                  <a:cs typeface="Arial" panose="020B0604020202020204" pitchFamily="34" charset="0"/>
                </a:rPr>
                <a:t>i</a:t>
              </a:r>
              <a:r>
                <a:rPr lang="en-GB" sz="1600" dirty="0" smtClean="0">
                  <a:latin typeface="Arial" panose="020B0604020202020204" pitchFamily="34" charset="0"/>
                  <a:ea typeface="Times New Roman" panose="02020603050405020304" pitchFamily="18" charset="0"/>
                  <a:cs typeface="Arial" panose="020B0604020202020204" pitchFamily="34" charset="0"/>
                </a:rPr>
                <a:t> are the </a:t>
              </a:r>
              <a:r>
                <a:rPr lang="en-GB" sz="1600" dirty="0">
                  <a:latin typeface="Arial" panose="020B0604020202020204" pitchFamily="34" charset="0"/>
                  <a:ea typeface="Times New Roman" panose="02020603050405020304" pitchFamily="18" charset="0"/>
                  <a:cs typeface="Arial" panose="020B0604020202020204" pitchFamily="34" charset="0"/>
                </a:rPr>
                <a:t>integration constants in the model solution, determined from the boundary conditions. </a:t>
              </a:r>
              <a:r>
                <a:rPr lang="en-GB" altLang="en-US" sz="1600" dirty="0">
                  <a:latin typeface="Arial" panose="020B0604020202020204" pitchFamily="34" charset="0"/>
                  <a:ea typeface="SimSun" panose="02010600030101010101" pitchFamily="2" charset="-122"/>
                  <a:cs typeface="Arial" panose="020B0604020202020204" pitchFamily="34" charset="0"/>
                </a:rPr>
                <a:t>Constant </a:t>
              </a:r>
              <a:r>
                <a:rPr lang="en-GB" altLang="en-US" sz="1600" i="1" dirty="0">
                  <a:latin typeface="Arial" panose="020B0604020202020204" pitchFamily="34" charset="0"/>
                  <a:ea typeface="SimSun" panose="02010600030101010101" pitchFamily="2" charset="-122"/>
                  <a:cs typeface="Arial" panose="020B0604020202020204" pitchFamily="34" charset="0"/>
                </a:rPr>
                <a:t>A</a:t>
              </a:r>
              <a:r>
                <a:rPr lang="en-GB" altLang="en-US" sz="1600" dirty="0">
                  <a:latin typeface="Arial" panose="020B0604020202020204" pitchFamily="34" charset="0"/>
                  <a:ea typeface="SimSun" panose="02010600030101010101" pitchFamily="2" charset="-122"/>
                  <a:cs typeface="Arial" panose="020B0604020202020204" pitchFamily="34" charset="0"/>
                </a:rPr>
                <a:t> in</a:t>
              </a:r>
              <a:r>
                <a:rPr lang="en-US" altLang="en-US" sz="1600" dirty="0">
                  <a:latin typeface="Arial" panose="020B0604020202020204" pitchFamily="34" charset="0"/>
                  <a:ea typeface="SimSun" panose="02010600030101010101" pitchFamily="2" charset="-122"/>
                  <a:cs typeface="Arial" panose="020B0604020202020204" pitchFamily="34" charset="0"/>
                </a:rPr>
                <a:t> the </a:t>
              </a:r>
              <a:r>
                <a:rPr lang="en-US" altLang="en-US" sz="1600" dirty="0" smtClean="0">
                  <a:latin typeface="Arial" panose="020B0604020202020204" pitchFamily="34" charset="0"/>
                  <a:ea typeface="SimSun" panose="02010600030101010101" pitchFamily="2" charset="-122"/>
                  <a:cs typeface="Arial" panose="020B0604020202020204" pitchFamily="34" charset="0"/>
                </a:rPr>
                <a:t>solutions </a:t>
              </a:r>
              <a:r>
                <a:rPr lang="en-US" altLang="en-US" sz="1600" dirty="0">
                  <a:latin typeface="Arial" panose="020B0604020202020204" pitchFamily="34" charset="0"/>
                  <a:ea typeface="SimSun" panose="02010600030101010101" pitchFamily="2" charset="-122"/>
                  <a:cs typeface="Arial" panose="020B0604020202020204" pitchFamily="34" charset="0"/>
                </a:rPr>
                <a:t>depends on the value of external static load </a:t>
              </a:r>
              <a:r>
                <a:rPr lang="el-GR" altLang="en-US" sz="1600" i="1" dirty="0" smtClean="0">
                  <a:latin typeface="Arial" panose="020B0604020202020204" pitchFamily="34" charset="0"/>
                  <a:ea typeface="SimSun" panose="02010600030101010101" pitchFamily="2" charset="-122"/>
                  <a:cs typeface="Arial" panose="020B0604020202020204" pitchFamily="34" charset="0"/>
                </a:rPr>
                <a:t>σ</a:t>
              </a:r>
              <a:r>
                <a:rPr lang="en-US" altLang="en-US" sz="1600" i="1" baseline="-25000" dirty="0" smtClean="0">
                  <a:latin typeface="Arial" panose="020B0604020202020204" pitchFamily="34" charset="0"/>
                  <a:ea typeface="SimSun" panose="02010600030101010101" pitchFamily="2" charset="-122"/>
                  <a:cs typeface="Arial" panose="020B0604020202020204" pitchFamily="34" charset="0"/>
                </a:rPr>
                <a:t>0</a:t>
              </a:r>
              <a:r>
                <a:rPr lang="en-US" altLang="en-US" sz="1600" i="1" dirty="0" smtClean="0">
                  <a:latin typeface="Arial" panose="020B0604020202020204" pitchFamily="34" charset="0"/>
                  <a:ea typeface="SimSun" panose="02010600030101010101" pitchFamily="2" charset="-122"/>
                  <a:cs typeface="Arial" panose="020B0604020202020204" pitchFamily="34" charset="0"/>
                </a:rPr>
                <a:t> </a:t>
              </a:r>
              <a:r>
                <a:rPr lang="en-US" altLang="en-US" sz="1600" dirty="0" smtClean="0">
                  <a:latin typeface="Arial" panose="020B0604020202020204" pitchFamily="34" charset="0"/>
                  <a:ea typeface="SimSun" panose="02010600030101010101" pitchFamily="2" charset="-122"/>
                  <a:cs typeface="Arial" panose="020B0604020202020204" pitchFamily="34" charset="0"/>
                </a:rPr>
                <a:t>and </a:t>
              </a:r>
              <a:r>
                <a:rPr lang="en-US" altLang="en-US" sz="1600" dirty="0">
                  <a:latin typeface="Arial" panose="020B0604020202020204" pitchFamily="34" charset="0"/>
                  <a:ea typeface="SimSun" panose="02010600030101010101" pitchFamily="2" charset="-122"/>
                  <a:cs typeface="Arial" panose="020B0604020202020204" pitchFamily="34" charset="0"/>
                </a:rPr>
                <a:t>Young’s modulus of the first and third layer in the </a:t>
              </a:r>
              <a:r>
                <a:rPr lang="en-US" altLang="en-US" sz="1600" dirty="0" smtClean="0">
                  <a:latin typeface="Arial" panose="020B0604020202020204" pitchFamily="34" charset="0"/>
                  <a:ea typeface="SimSun" panose="02010600030101010101" pitchFamily="2" charset="-122"/>
                  <a:cs typeface="Arial" panose="020B0604020202020204" pitchFamily="34" charset="0"/>
                </a:rPr>
                <a:t>structure as</a:t>
              </a:r>
              <a:r>
                <a:rPr lang="en-US" altLang="en-US" sz="1600" dirty="0" smtClean="0">
                  <a:latin typeface="Arial" panose="020B0604020202020204" pitchFamily="34" charset="0"/>
                  <a:cs typeface="Arial" panose="020B0604020202020204" pitchFamily="34" charset="0"/>
                </a:rPr>
                <a:t> </a:t>
              </a:r>
              <a:r>
                <a:rPr lang="en-US" altLang="en-US" sz="1600" i="1" dirty="0" smtClean="0">
                  <a:latin typeface="Arial" panose="020B0604020202020204" pitchFamily="34" charset="0"/>
                  <a:cs typeface="Arial" panose="020B0604020202020204" pitchFamily="34" charset="0"/>
                </a:rPr>
                <a:t>A=D</a:t>
              </a:r>
              <a:r>
                <a:rPr lang="en-US" altLang="en-US" sz="1600" i="1" baseline="-25000" dirty="0" smtClean="0">
                  <a:latin typeface="Arial" panose="020B0604020202020204" pitchFamily="34" charset="0"/>
                  <a:cs typeface="Arial" panose="020B0604020202020204" pitchFamily="34" charset="0"/>
                </a:rPr>
                <a:t>5 </a:t>
              </a:r>
              <a:r>
                <a:rPr lang="en-US" altLang="en-US" sz="1600" i="1" dirty="0" smtClean="0">
                  <a:latin typeface="Arial" panose="020B0604020202020204" pitchFamily="34" charset="0"/>
                  <a:cs typeface="Arial" panose="020B0604020202020204" pitchFamily="34" charset="0"/>
                </a:rPr>
                <a:t>/2D</a:t>
              </a:r>
              <a:r>
                <a:rPr lang="en-US" altLang="en-US" sz="1600" i="1" baseline="-25000" dirty="0" smtClean="0">
                  <a:latin typeface="Arial" panose="020B0604020202020204" pitchFamily="34" charset="0"/>
                  <a:cs typeface="Arial" panose="020B0604020202020204" pitchFamily="34" charset="0"/>
                </a:rPr>
                <a:t>1 </a:t>
              </a:r>
              <a:r>
                <a:rPr lang="en-US" altLang="en-US" sz="1600" i="1" dirty="0" smtClean="0">
                  <a:latin typeface="Arial" panose="020B0604020202020204" pitchFamily="34" charset="0"/>
                  <a:cs typeface="Arial" panose="020B0604020202020204" pitchFamily="34" charset="0"/>
                </a:rPr>
                <a:t>or</a:t>
              </a:r>
              <a:r>
                <a:rPr lang="en-US" altLang="en-US" sz="1600" i="1" baseline="-25000" dirty="0" smtClean="0">
                  <a:latin typeface="Arial" panose="020B0604020202020204" pitchFamily="34" charset="0"/>
                  <a:cs typeface="Arial" panose="020B0604020202020204" pitchFamily="34" charset="0"/>
                </a:rPr>
                <a:t> </a:t>
              </a:r>
              <a:endParaRPr lang="en-US" sz="1600" i="1" baseline="-250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8" name="Rectangle 47"/>
            <p:cNvSpPr/>
            <p:nvPr/>
          </p:nvSpPr>
          <p:spPr>
            <a:xfrm>
              <a:off x="8193491" y="2314283"/>
              <a:ext cx="550151" cy="338554"/>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(15)</a:t>
              </a:r>
              <a:endParaRPr lang="en-US" sz="1600" dirty="0">
                <a:latin typeface="Arial" panose="020B0604020202020204" pitchFamily="34" charset="0"/>
                <a:cs typeface="Arial" panose="020B0604020202020204" pitchFamily="34" charset="0"/>
              </a:endParaRPr>
            </a:p>
          </p:txBody>
        </p:sp>
        <p:sp>
          <p:nvSpPr>
            <p:cNvPr id="49" name="Rectangle 48"/>
            <p:cNvSpPr/>
            <p:nvPr/>
          </p:nvSpPr>
          <p:spPr>
            <a:xfrm>
              <a:off x="8193492" y="2960969"/>
              <a:ext cx="550151" cy="338554"/>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(16)</a:t>
              </a:r>
              <a:endParaRPr lang="en-US" sz="1600" dirty="0">
                <a:latin typeface="Arial" panose="020B0604020202020204" pitchFamily="34" charset="0"/>
                <a:cs typeface="Arial" panose="020B0604020202020204" pitchFamily="34" charset="0"/>
              </a:endParaRPr>
            </a:p>
          </p:txBody>
        </p:sp>
      </p:grpSp>
      <p:pic>
        <p:nvPicPr>
          <p:cNvPr id="8" name="Picture 7"/>
          <p:cNvPicPr>
            <a:picLocks noChangeAspect="1"/>
          </p:cNvPicPr>
          <p:nvPr/>
        </p:nvPicPr>
        <p:blipFill>
          <a:blip r:embed="rId5"/>
          <a:stretch>
            <a:fillRect/>
          </a:stretch>
        </p:blipFill>
        <p:spPr>
          <a:xfrm>
            <a:off x="260309" y="2705326"/>
            <a:ext cx="7625541" cy="396439"/>
          </a:xfrm>
          <a:prstGeom prst="rect">
            <a:avLst/>
          </a:prstGeom>
          <a:solidFill>
            <a:srgbClr val="99CCFF"/>
          </a:solidFill>
        </p:spPr>
      </p:pic>
      <p:sp>
        <p:nvSpPr>
          <p:cNvPr id="2" name="Rectangle 70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40745956"/>
              </p:ext>
            </p:extLst>
          </p:nvPr>
        </p:nvGraphicFramePr>
        <p:xfrm>
          <a:off x="6928052" y="3945140"/>
          <a:ext cx="1936647" cy="356343"/>
        </p:xfrm>
        <a:graphic>
          <a:graphicData uri="http://schemas.openxmlformats.org/presentationml/2006/ole">
            <mc:AlternateContent xmlns:mc="http://schemas.openxmlformats.org/markup-compatibility/2006">
              <mc:Choice xmlns:v="urn:schemas-microsoft-com:vml" Requires="v">
                <p:oleObj spid="_x0000_s47189" name="Equation" r:id="rId6" imgW="1193800" imgH="254000" progId="Equation.DSMT4">
                  <p:embed/>
                </p:oleObj>
              </mc:Choice>
              <mc:Fallback>
                <p:oleObj name="Equation" r:id="rId6" imgW="1193800" imgH="254000" progId="Equation.DSMT4">
                  <p:embed/>
                  <p:pic>
                    <p:nvPicPr>
                      <p:cNvPr id="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8052" y="3945140"/>
                        <a:ext cx="1936647" cy="356343"/>
                      </a:xfrm>
                      <a:prstGeom prst="rect">
                        <a:avLst/>
                      </a:prstGeom>
                      <a:noFill/>
                    </p:spPr>
                  </p:pic>
                </p:oleObj>
              </mc:Fallback>
            </mc:AlternateContent>
          </a:graphicData>
        </a:graphic>
      </p:graphicFrame>
      <p:sp>
        <p:nvSpPr>
          <p:cNvPr id="15"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7" name="Rectangle 6"/>
          <p:cNvSpPr/>
          <p:nvPr/>
        </p:nvSpPr>
        <p:spPr>
          <a:xfrm>
            <a:off x="188549" y="5286630"/>
            <a:ext cx="8445209" cy="584775"/>
          </a:xfrm>
          <a:prstGeom prst="rect">
            <a:avLst/>
          </a:prstGeom>
        </p:spPr>
        <p:txBody>
          <a:bodyPr wrap="square">
            <a:spAutoFit/>
          </a:bodyPr>
          <a:lstStyle/>
          <a:p>
            <a:pPr algn="just" latinLnBrk="1">
              <a:spcAft>
                <a:spcPts val="0"/>
              </a:spcAft>
            </a:pPr>
            <a:r>
              <a:rPr lang="en-US" sz="1600" kern="100" dirty="0" smtClean="0">
                <a:latin typeface="Arial" panose="020B0604020202020204" pitchFamily="34" charset="0"/>
                <a:ea typeface="BatangChe"/>
                <a:cs typeface="Arial" panose="020B0604020202020204" pitchFamily="34" charset="0"/>
              </a:rPr>
              <a:t>2D </a:t>
            </a:r>
            <a:r>
              <a:rPr lang="en-US" sz="1600" kern="100" dirty="0">
                <a:latin typeface="Arial" panose="020B0604020202020204" pitchFamily="34" charset="0"/>
                <a:ea typeface="BatangChe"/>
                <a:cs typeface="Arial" panose="020B0604020202020204" pitchFamily="34" charset="0"/>
              </a:rPr>
              <a:t>strains in the </a:t>
            </a:r>
            <a:r>
              <a:rPr lang="en-US" sz="1600" kern="100" dirty="0" smtClean="0">
                <a:latin typeface="Arial" panose="020B0604020202020204" pitchFamily="34" charset="0"/>
                <a:ea typeface="BatangChe"/>
                <a:cs typeface="Arial" panose="020B0604020202020204" pitchFamily="34" charset="0"/>
              </a:rPr>
              <a:t>layers </a:t>
            </a:r>
            <a:r>
              <a:rPr lang="en-US" sz="1600" i="1" kern="100" dirty="0" err="1" smtClean="0">
                <a:latin typeface="Arial" panose="020B0604020202020204" pitchFamily="34" charset="0"/>
                <a:ea typeface="BatangChe"/>
                <a:cs typeface="Arial" panose="020B0604020202020204" pitchFamily="34" charset="0"/>
              </a:rPr>
              <a:t>i</a:t>
            </a:r>
            <a:r>
              <a:rPr lang="en-US" sz="1600" i="1" kern="100" dirty="0" smtClean="0">
                <a:latin typeface="Arial" panose="020B0604020202020204" pitchFamily="34" charset="0"/>
                <a:ea typeface="BatangChe"/>
                <a:cs typeface="Arial" panose="020B0604020202020204" pitchFamily="34" charset="0"/>
              </a:rPr>
              <a:t>=1,a,2, corresponding to each of the stress solutions – (15) or (16), </a:t>
            </a:r>
          </a:p>
          <a:p>
            <a:pPr algn="just" latinLnBrk="1">
              <a:spcAft>
                <a:spcPts val="0"/>
              </a:spcAft>
            </a:pPr>
            <a:r>
              <a:rPr lang="en-US" sz="1600" kern="100" dirty="0" smtClean="0">
                <a:latin typeface="Arial" panose="020B0604020202020204" pitchFamily="34" charset="0"/>
                <a:ea typeface="BatangChe"/>
                <a:cs typeface="Arial" panose="020B0604020202020204" pitchFamily="34" charset="0"/>
              </a:rPr>
              <a:t>could </a:t>
            </a:r>
            <a:r>
              <a:rPr lang="en-US" sz="1600" kern="100" dirty="0">
                <a:latin typeface="Arial" panose="020B0604020202020204" pitchFamily="34" charset="0"/>
                <a:ea typeface="BatangChe"/>
                <a:cs typeface="Arial" panose="020B0604020202020204" pitchFamily="34" charset="0"/>
              </a:rPr>
              <a:t>be calculated by </a:t>
            </a:r>
            <a:r>
              <a:rPr lang="en-US" sz="1600" kern="100" dirty="0" err="1" smtClean="0">
                <a:latin typeface="Arial" panose="020B0604020202020204" pitchFamily="34" charset="0"/>
                <a:ea typeface="BatangChe"/>
                <a:cs typeface="Arial" panose="020B0604020202020204" pitchFamily="34" charset="0"/>
              </a:rPr>
              <a:t>eqs</a:t>
            </a:r>
            <a:r>
              <a:rPr lang="en-US" sz="1600" kern="100" dirty="0" smtClean="0">
                <a:latin typeface="Arial" panose="020B0604020202020204" pitchFamily="34" charset="0"/>
                <a:ea typeface="BatangChe"/>
                <a:cs typeface="Arial" panose="020B0604020202020204" pitchFamily="34" charset="0"/>
              </a:rPr>
              <a:t>. (11), when we have mechanical load only.  </a:t>
            </a:r>
            <a:endParaRPr lang="en-US" sz="1600" dirty="0">
              <a:latin typeface="Arial" panose="020B0604020202020204" pitchFamily="34" charset="0"/>
              <a:ea typeface="Times New Roman" panose="02020603050405020304" pitchFamily="18" charset="0"/>
              <a:cs typeface="Arial" panose="020B0604020202020204" pitchFamily="34" charset="0"/>
            </a:endParaRPr>
          </a:p>
        </p:txBody>
      </p:sp>
      <p:sp>
        <p:nvSpPr>
          <p:cNvPr id="13" name="TextBox 12"/>
          <p:cNvSpPr txBox="1"/>
          <p:nvPr/>
        </p:nvSpPr>
        <p:spPr>
          <a:xfrm>
            <a:off x="62505" y="98011"/>
            <a:ext cx="8932189" cy="1200329"/>
          </a:xfrm>
          <a:prstGeom prst="rect">
            <a:avLst/>
          </a:prstGeom>
          <a:noFill/>
        </p:spPr>
        <p:txBody>
          <a:bodyPr wrap="none" rtlCol="0">
            <a:spAutoFit/>
          </a:bodyPr>
          <a:lstStyle/>
          <a:p>
            <a:r>
              <a:rPr lang="en-US" dirty="0">
                <a:solidFill>
                  <a:srgbClr val="FF0000"/>
                </a:solidFill>
              </a:rPr>
              <a:t>The discriminant of the respective characteristic </a:t>
            </a:r>
            <a:r>
              <a:rPr lang="en-US" dirty="0" smtClean="0">
                <a:solidFill>
                  <a:srgbClr val="FF0000"/>
                </a:solidFill>
              </a:rPr>
              <a:t>4</a:t>
            </a:r>
            <a:r>
              <a:rPr lang="en-US" baseline="30000" dirty="0" smtClean="0">
                <a:solidFill>
                  <a:srgbClr val="FF0000"/>
                </a:solidFill>
              </a:rPr>
              <a:t>th</a:t>
            </a:r>
            <a:r>
              <a:rPr lang="en-US" dirty="0" smtClean="0">
                <a:solidFill>
                  <a:srgbClr val="FF0000"/>
                </a:solidFill>
              </a:rPr>
              <a:t> order equation (bi-quadratic) of </a:t>
            </a:r>
            <a:r>
              <a:rPr lang="en-US" dirty="0">
                <a:solidFill>
                  <a:srgbClr val="FF0000"/>
                </a:solidFill>
              </a:rPr>
              <a:t>Eq. (</a:t>
            </a:r>
            <a:r>
              <a:rPr lang="en-US" dirty="0" smtClean="0">
                <a:solidFill>
                  <a:srgbClr val="FF0000"/>
                </a:solidFill>
              </a:rPr>
              <a:t>14) </a:t>
            </a:r>
          </a:p>
          <a:p>
            <a:r>
              <a:rPr lang="en-US" dirty="0" smtClean="0">
                <a:solidFill>
                  <a:srgbClr val="FF0000"/>
                </a:solidFill>
              </a:rPr>
              <a:t>can </a:t>
            </a:r>
            <a:r>
              <a:rPr lang="en-US" dirty="0">
                <a:solidFill>
                  <a:srgbClr val="FF0000"/>
                </a:solidFill>
              </a:rPr>
              <a:t>be positive or negative, </a:t>
            </a:r>
            <a:r>
              <a:rPr lang="en-US" dirty="0" smtClean="0">
                <a:solidFill>
                  <a:srgbClr val="FF0000"/>
                </a:solidFill>
              </a:rPr>
              <a:t>so </a:t>
            </a:r>
            <a:r>
              <a:rPr lang="en-US" dirty="0">
                <a:solidFill>
                  <a:srgbClr val="FF0000"/>
                </a:solidFill>
              </a:rPr>
              <a:t>the roots can be real or complex </a:t>
            </a:r>
            <a:r>
              <a:rPr lang="en-US" dirty="0" smtClean="0">
                <a:solidFill>
                  <a:srgbClr val="FF0000"/>
                </a:solidFill>
              </a:rPr>
              <a:t>numbers, or mixed ones. </a:t>
            </a:r>
            <a:r>
              <a:rPr lang="en-US" dirty="0">
                <a:solidFill>
                  <a:srgbClr val="FF0000"/>
                </a:solidFill>
              </a:rPr>
              <a:t>The </a:t>
            </a:r>
            <a:endParaRPr lang="en-US" dirty="0" smtClean="0">
              <a:solidFill>
                <a:srgbClr val="FF0000"/>
              </a:solidFill>
            </a:endParaRPr>
          </a:p>
          <a:p>
            <a:r>
              <a:rPr lang="en-US" dirty="0" smtClean="0">
                <a:solidFill>
                  <a:srgbClr val="FF0000"/>
                </a:solidFill>
              </a:rPr>
              <a:t>sign </a:t>
            </a:r>
            <a:r>
              <a:rPr lang="en-US" dirty="0">
                <a:solidFill>
                  <a:srgbClr val="FF0000"/>
                </a:solidFill>
              </a:rPr>
              <a:t>of the discriminant depends on the </a:t>
            </a:r>
            <a:r>
              <a:rPr lang="en-US" dirty="0" smtClean="0">
                <a:solidFill>
                  <a:srgbClr val="FF0000"/>
                </a:solidFill>
              </a:rPr>
              <a:t>thicknesses </a:t>
            </a:r>
            <a:r>
              <a:rPr lang="en-US" dirty="0">
                <a:solidFill>
                  <a:srgbClr val="FF0000"/>
                </a:solidFill>
              </a:rPr>
              <a:t>and material properties of the structure </a:t>
            </a:r>
            <a:endParaRPr lang="en-US" dirty="0" smtClean="0">
              <a:solidFill>
                <a:srgbClr val="FF0000"/>
              </a:solidFill>
            </a:endParaRPr>
          </a:p>
          <a:p>
            <a:r>
              <a:rPr lang="en-US" dirty="0" smtClean="0">
                <a:solidFill>
                  <a:srgbClr val="FF0000"/>
                </a:solidFill>
              </a:rPr>
              <a:t>layers</a:t>
            </a:r>
            <a:r>
              <a:rPr lang="en-US" dirty="0">
                <a:solidFill>
                  <a:srgbClr val="FF0000"/>
                </a:solidFill>
              </a:rPr>
              <a:t>, </a:t>
            </a:r>
            <a:r>
              <a:rPr lang="en-US" dirty="0" err="1">
                <a:solidFill>
                  <a:srgbClr val="FF0000"/>
                </a:solidFill>
              </a:rPr>
              <a:t>e.g</a:t>
            </a:r>
            <a:r>
              <a:rPr lang="en-US" dirty="0">
                <a:solidFill>
                  <a:srgbClr val="FF0000"/>
                </a:solidFill>
              </a:rPr>
              <a:t> from coefficients </a:t>
            </a:r>
            <a:r>
              <a:rPr lang="en-US" b="1" i="1" dirty="0" smtClean="0">
                <a:solidFill>
                  <a:srgbClr val="FF0000"/>
                </a:solidFill>
              </a:rPr>
              <a:t>D</a:t>
            </a:r>
            <a:r>
              <a:rPr lang="en-US" b="1" i="1" baseline="-25000" dirty="0" smtClean="0">
                <a:solidFill>
                  <a:srgbClr val="FF0000"/>
                </a:solidFill>
              </a:rPr>
              <a:t>i</a:t>
            </a:r>
            <a:r>
              <a:rPr lang="en-US" dirty="0" smtClean="0">
                <a:solidFill>
                  <a:srgbClr val="FF0000"/>
                </a:solidFill>
              </a:rPr>
              <a:t>, but </a:t>
            </a:r>
            <a:r>
              <a:rPr lang="en-US" dirty="0">
                <a:solidFill>
                  <a:srgbClr val="FF0000"/>
                </a:solidFill>
              </a:rPr>
              <a:t>not depend on the external tensile load . </a:t>
            </a:r>
          </a:p>
        </p:txBody>
      </p:sp>
    </p:spTree>
    <p:extLst>
      <p:ext uri="{BB962C8B-B14F-4D97-AF65-F5344CB8AC3E}">
        <p14:creationId xmlns:p14="http://schemas.microsoft.com/office/powerpoint/2010/main" val="9014691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0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5" name="TextBox 4"/>
          <p:cNvSpPr txBox="1"/>
          <p:nvPr/>
        </p:nvSpPr>
        <p:spPr>
          <a:xfrm>
            <a:off x="222386" y="505547"/>
            <a:ext cx="8034122" cy="646331"/>
          </a:xfrm>
          <a:prstGeom prst="rect">
            <a:avLst/>
          </a:prstGeom>
          <a:noFill/>
        </p:spPr>
        <p:txBody>
          <a:bodyPr wrap="none" rtlCol="0">
            <a:spAutoFit/>
          </a:bodyPr>
          <a:lstStyle/>
          <a:p>
            <a:r>
              <a:rPr lang="en-US" b="1" u="sng" dirty="0" smtClean="0">
                <a:solidFill>
                  <a:srgbClr val="FF0000"/>
                </a:solidFill>
              </a:rPr>
              <a:t>In the case of thermo-mechanical loading</a:t>
            </a:r>
            <a:r>
              <a:rPr lang="en-US" dirty="0" smtClean="0"/>
              <a:t>, i.e., in the presence of temperature field </a:t>
            </a:r>
          </a:p>
          <a:p>
            <a:r>
              <a:rPr lang="en-US" dirty="0" smtClean="0"/>
              <a:t>we will have for 2D strains, that: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3674540227"/>
              </p:ext>
            </p:extLst>
          </p:nvPr>
        </p:nvGraphicFramePr>
        <p:xfrm>
          <a:off x="438725" y="1262901"/>
          <a:ext cx="2898900" cy="804211"/>
        </p:xfrm>
        <a:graphic>
          <a:graphicData uri="http://schemas.openxmlformats.org/presentationml/2006/ole">
            <mc:AlternateContent xmlns:mc="http://schemas.openxmlformats.org/markup-compatibility/2006">
              <mc:Choice xmlns:v="urn:schemas-microsoft-com:vml" Requires="v">
                <p:oleObj spid="_x0000_s48320" name="Equation" r:id="rId3" imgW="1473200" imgH="381000" progId="Equation.DSMT4">
                  <p:embed/>
                </p:oleObj>
              </mc:Choice>
              <mc:Fallback>
                <p:oleObj name="Equation" r:id="rId3" imgW="1473200" imgH="3810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25" y="1262901"/>
                        <a:ext cx="2898900" cy="804211"/>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13435429"/>
              </p:ext>
            </p:extLst>
          </p:nvPr>
        </p:nvGraphicFramePr>
        <p:xfrm>
          <a:off x="438725" y="2141718"/>
          <a:ext cx="3129663" cy="748398"/>
        </p:xfrm>
        <a:graphic>
          <a:graphicData uri="http://schemas.openxmlformats.org/presentationml/2006/ole">
            <mc:AlternateContent xmlns:mc="http://schemas.openxmlformats.org/markup-compatibility/2006">
              <mc:Choice xmlns:v="urn:schemas-microsoft-com:vml" Requires="v">
                <p:oleObj spid="_x0000_s48321" name="Equation" r:id="rId5" imgW="1739900" imgH="406400" progId="Equation.DSMT4">
                  <p:embed/>
                </p:oleObj>
              </mc:Choice>
              <mc:Fallback>
                <p:oleObj name="Equation" r:id="rId5" imgW="1739900" imgH="4064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725" y="2141718"/>
                        <a:ext cx="3129663" cy="748398"/>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074153961"/>
              </p:ext>
            </p:extLst>
          </p:nvPr>
        </p:nvGraphicFramePr>
        <p:xfrm>
          <a:off x="3907410" y="1248848"/>
          <a:ext cx="1721177" cy="810939"/>
        </p:xfrm>
        <a:graphic>
          <a:graphicData uri="http://schemas.openxmlformats.org/presentationml/2006/ole">
            <mc:AlternateContent xmlns:mc="http://schemas.openxmlformats.org/markup-compatibility/2006">
              <mc:Choice xmlns:v="urn:schemas-microsoft-com:vml" Requires="v">
                <p:oleObj spid="_x0000_s48322" name="Equation" r:id="rId7" imgW="990170" imgH="444307" progId="Equation.DSMT4">
                  <p:embed/>
                </p:oleObj>
              </mc:Choice>
              <mc:Fallback>
                <p:oleObj name="Equation" r:id="rId7" imgW="990170" imgH="444307" progId="Equation.DSMT4">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7410" y="1248848"/>
                        <a:ext cx="1721177" cy="810939"/>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759578539"/>
              </p:ext>
            </p:extLst>
          </p:nvPr>
        </p:nvGraphicFramePr>
        <p:xfrm>
          <a:off x="4038600" y="2299602"/>
          <a:ext cx="3543610" cy="539245"/>
        </p:xfrm>
        <a:graphic>
          <a:graphicData uri="http://schemas.openxmlformats.org/presentationml/2006/ole">
            <mc:AlternateContent xmlns:mc="http://schemas.openxmlformats.org/markup-compatibility/2006">
              <mc:Choice xmlns:v="urn:schemas-microsoft-com:vml" Requires="v">
                <p:oleObj spid="_x0000_s48323" name="Equation" r:id="rId9" imgW="1739880" imgH="253800" progId="Equation.DSMT4">
                  <p:embed/>
                </p:oleObj>
              </mc:Choice>
              <mc:Fallback>
                <p:oleObj name="Equation" r:id="rId9" imgW="1739880" imgH="253800" progId="Equation.DSMT4">
                  <p:embed/>
                  <p:pic>
                    <p:nvPicPr>
                      <p:cNvPr id="0" name="Object 2"/>
                      <p:cNvPicPr>
                        <a:picLocks noChangeAspect="1" noChangeArrowheads="1"/>
                      </p:cNvPicPr>
                      <p:nvPr/>
                    </p:nvPicPr>
                    <p:blipFill>
                      <a:blip r:embed="rId10"/>
                      <a:srcRect/>
                      <a:stretch>
                        <a:fillRect/>
                      </a:stretch>
                    </p:blipFill>
                    <p:spPr bwMode="auto">
                      <a:xfrm>
                        <a:off x="4038600" y="2299602"/>
                        <a:ext cx="3543610" cy="539245"/>
                      </a:xfrm>
                      <a:prstGeom prst="rect">
                        <a:avLst/>
                      </a:prstGeom>
                      <a:noFill/>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302338432"/>
              </p:ext>
            </p:extLst>
          </p:nvPr>
        </p:nvGraphicFramePr>
        <p:xfrm>
          <a:off x="369888" y="3257550"/>
          <a:ext cx="1484312" cy="442913"/>
        </p:xfrm>
        <a:graphic>
          <a:graphicData uri="http://schemas.openxmlformats.org/presentationml/2006/ole">
            <mc:AlternateContent xmlns:mc="http://schemas.openxmlformats.org/markup-compatibility/2006">
              <mc:Choice xmlns:v="urn:schemas-microsoft-com:vml" Requires="v">
                <p:oleObj spid="_x0000_s48324" name="Equation" r:id="rId11" imgW="825480" imgH="241200" progId="Equation.DSMT4">
                  <p:embed/>
                </p:oleObj>
              </mc:Choice>
              <mc:Fallback>
                <p:oleObj name="Equation" r:id="rId11" imgW="825480" imgH="241200" progId="Equation.DSMT4">
                  <p:embed/>
                  <p:pic>
                    <p:nvPicPr>
                      <p:cNvPr id="0" name="Object 1"/>
                      <p:cNvPicPr>
                        <a:picLocks noChangeAspect="1" noChangeArrowheads="1"/>
                      </p:cNvPicPr>
                      <p:nvPr/>
                    </p:nvPicPr>
                    <p:blipFill>
                      <a:blip r:embed="rId12"/>
                      <a:srcRect/>
                      <a:stretch>
                        <a:fillRect/>
                      </a:stretch>
                    </p:blipFill>
                    <p:spPr bwMode="auto">
                      <a:xfrm>
                        <a:off x="369888" y="3257550"/>
                        <a:ext cx="1484312" cy="442913"/>
                      </a:xfrm>
                      <a:prstGeom prst="rect">
                        <a:avLst/>
                      </a:prstGeom>
                      <a:noFill/>
                    </p:spPr>
                  </p:pic>
                </p:oleObj>
              </mc:Fallback>
            </mc:AlternateContent>
          </a:graphicData>
        </a:graphic>
      </p:graphicFrame>
      <p:sp>
        <p:nvSpPr>
          <p:cNvPr id="26" name="TextBox 25"/>
          <p:cNvSpPr txBox="1"/>
          <p:nvPr/>
        </p:nvSpPr>
        <p:spPr>
          <a:xfrm>
            <a:off x="2015341" y="3239517"/>
            <a:ext cx="7089248" cy="923330"/>
          </a:xfrm>
          <a:prstGeom prst="rect">
            <a:avLst/>
          </a:prstGeom>
          <a:noFill/>
        </p:spPr>
        <p:txBody>
          <a:bodyPr wrap="none" rtlCol="0">
            <a:spAutoFit/>
          </a:bodyPr>
          <a:lstStyle/>
          <a:p>
            <a:r>
              <a:rPr lang="en-US" dirty="0"/>
              <a:t>are the coefficients of thermal expansion of the layers, </a:t>
            </a:r>
            <a:r>
              <a:rPr lang="en-US" dirty="0" smtClean="0"/>
              <a:t>(1/K)</a:t>
            </a:r>
          </a:p>
          <a:p>
            <a:r>
              <a:rPr lang="en-US" dirty="0" smtClean="0"/>
              <a:t>T </a:t>
            </a:r>
            <a:r>
              <a:rPr lang="en-US" dirty="0"/>
              <a:t>and ΔT are the temperature and temperature difference, respectively. </a:t>
            </a:r>
          </a:p>
          <a:p>
            <a:r>
              <a:rPr lang="en-US" b="1" dirty="0"/>
              <a:t>The temperature T is supposed to be uniformly distributed in the layers</a:t>
            </a:r>
            <a:r>
              <a:rPr lang="en-US" dirty="0"/>
              <a:t>. </a:t>
            </a:r>
          </a:p>
        </p:txBody>
      </p:sp>
      <p:pic>
        <p:nvPicPr>
          <p:cNvPr id="27" name="Picture 26"/>
          <p:cNvPicPr>
            <a:picLocks noChangeAspect="1"/>
          </p:cNvPicPr>
          <p:nvPr/>
        </p:nvPicPr>
        <p:blipFill>
          <a:blip r:embed="rId13"/>
          <a:stretch>
            <a:fillRect/>
          </a:stretch>
        </p:blipFill>
        <p:spPr>
          <a:xfrm>
            <a:off x="474861" y="4984949"/>
            <a:ext cx="4018798" cy="929347"/>
          </a:xfrm>
          <a:prstGeom prst="rect">
            <a:avLst/>
          </a:prstGeom>
        </p:spPr>
      </p:pic>
      <p:sp>
        <p:nvSpPr>
          <p:cNvPr id="28" name="TextBox 27"/>
          <p:cNvSpPr txBox="1"/>
          <p:nvPr/>
        </p:nvSpPr>
        <p:spPr>
          <a:xfrm>
            <a:off x="438725" y="4521577"/>
            <a:ext cx="7808228" cy="369332"/>
          </a:xfrm>
          <a:prstGeom prst="rect">
            <a:avLst/>
          </a:prstGeom>
          <a:noFill/>
        </p:spPr>
        <p:txBody>
          <a:bodyPr wrap="none" rtlCol="0">
            <a:spAutoFit/>
          </a:bodyPr>
          <a:lstStyle/>
          <a:p>
            <a:r>
              <a:rPr lang="en-US" dirty="0" smtClean="0"/>
              <a:t>For solutions in stresses (respectively, strains</a:t>
            </a:r>
            <a:r>
              <a:rPr lang="bg-BG" dirty="0"/>
              <a:t>)</a:t>
            </a:r>
            <a:r>
              <a:rPr lang="en-US" dirty="0" smtClean="0"/>
              <a:t>, only terms D</a:t>
            </a:r>
            <a:r>
              <a:rPr lang="en-US" baseline="-25000" dirty="0" smtClean="0"/>
              <a:t>5</a:t>
            </a:r>
            <a:r>
              <a:rPr lang="en-US" dirty="0" smtClean="0"/>
              <a:t> and resp. A, changes:</a:t>
            </a:r>
            <a:endParaRPr lang="en-US" dirty="0"/>
          </a:p>
        </p:txBody>
      </p:sp>
      <p:sp>
        <p:nvSpPr>
          <p:cNvPr id="35" name="Rectangle 34"/>
          <p:cNvSpPr/>
          <p:nvPr/>
        </p:nvSpPr>
        <p:spPr>
          <a:xfrm>
            <a:off x="7865824" y="1477521"/>
            <a:ext cx="550151" cy="338554"/>
          </a:xfrm>
          <a:prstGeom prst="rect">
            <a:avLst/>
          </a:prstGeom>
        </p:spPr>
        <p:txBody>
          <a:bodyPr wrap="none">
            <a:spAutoFit/>
          </a:bodyPr>
          <a:lstStyle/>
          <a:p>
            <a:r>
              <a:rPr lang="en-US" sz="1600" dirty="0" smtClean="0">
                <a:latin typeface="Arial" panose="020B0604020202020204" pitchFamily="34" charset="0"/>
                <a:ea typeface="SimSun" panose="02010600030101010101" pitchFamily="2" charset="-122"/>
                <a:cs typeface="Arial" panose="020B0604020202020204" pitchFamily="34" charset="0"/>
              </a:rPr>
              <a:t>(17)</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5685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0883" y="1014151"/>
            <a:ext cx="8765634" cy="3071610"/>
          </a:xfrm>
          <a:prstGeom prst="rect">
            <a:avLst/>
          </a:prstGeom>
        </p:spPr>
        <p:txBody>
          <a:bodyPr wrap="square">
            <a:spAutoFit/>
          </a:bodyPr>
          <a:lstStyle/>
          <a:p>
            <a:pPr algn="just">
              <a:lnSpc>
                <a:spcPct val="110000"/>
              </a:lnSpc>
              <a:tabLst>
                <a:tab pos="4508500" algn="r"/>
              </a:tabLst>
            </a:pPr>
            <a:r>
              <a:rPr lang="en-US" sz="1600" b="1" dirty="0" smtClean="0">
                <a:latin typeface="Arial" panose="020B0604020202020204" pitchFamily="34" charset="0"/>
                <a:ea typeface="Times New Roman" panose="02020603050405020304" pitchFamily="18" charset="0"/>
                <a:cs typeface="Arial" panose="020B0604020202020204" pitchFamily="34" charset="0"/>
              </a:rPr>
              <a:t>During the project, </a:t>
            </a:r>
            <a:r>
              <a:rPr lang="en-US" sz="1600" b="1" dirty="0" smtClean="0">
                <a:solidFill>
                  <a:srgbClr val="FF0000"/>
                </a:solidFill>
                <a:latin typeface="Arial" panose="020B0604020202020204" pitchFamily="34" charset="0"/>
                <a:ea typeface="Times New Roman" panose="02020603050405020304" pitchFamily="18" charset="0"/>
                <a:cs typeface="Arial" panose="020B0604020202020204" pitchFamily="34" charset="0"/>
              </a:rPr>
              <a:t>four</a:t>
            </a:r>
            <a:r>
              <a:rPr lang="en-US" sz="1600" b="1" dirty="0" smtClean="0">
                <a:latin typeface="Arial" panose="020B0604020202020204" pitchFamily="34" charset="0"/>
                <a:ea typeface="Times New Roman" panose="02020603050405020304" pitchFamily="18" charset="0"/>
                <a:cs typeface="Arial" panose="020B0604020202020204" pitchFamily="34" charset="0"/>
              </a:rPr>
              <a:t> nanocomposite structures are considered and used for validation of model stresses and strains solutions:  </a:t>
            </a:r>
          </a:p>
          <a:p>
            <a:pPr algn="just">
              <a:lnSpc>
                <a:spcPct val="110000"/>
              </a:lnSpc>
              <a:tabLst>
                <a:tab pos="4508500" algn="r"/>
              </a:tabLst>
            </a:pPr>
            <a:endParaRPr lang="en-US" sz="1600" dirty="0" smtClean="0">
              <a:latin typeface="Arial" panose="020B0604020202020204" pitchFamily="34" charset="0"/>
              <a:ea typeface="Times New Roman" panose="02020603050405020304" pitchFamily="18" charset="0"/>
              <a:cs typeface="Arial" panose="020B0604020202020204" pitchFamily="34" charset="0"/>
            </a:endParaRPr>
          </a:p>
          <a:p>
            <a:pPr algn="just">
              <a:lnSpc>
                <a:spcPct val="110000"/>
              </a:lnSpc>
              <a:tabLst>
                <a:tab pos="4508500" algn="r"/>
              </a:tabLst>
            </a:pPr>
            <a:r>
              <a:rPr lang="en-US" sz="1600" dirty="0" smtClean="0">
                <a:latin typeface="Arial" panose="020B0604020202020204" pitchFamily="34" charset="0"/>
                <a:ea typeface="Times New Roman" panose="02020603050405020304" pitchFamily="18" charset="0"/>
                <a:cs typeface="Arial" panose="020B0604020202020204" pitchFamily="34" charset="0"/>
              </a:rPr>
              <a:t>- monolayer graphene/SU-8/PMMA , mechanical loading – </a:t>
            </a:r>
            <a:r>
              <a:rPr lang="en-US" sz="1600" dirty="0" smtClean="0">
                <a:solidFill>
                  <a:srgbClr val="FF0000"/>
                </a:solidFill>
                <a:latin typeface="Arial" panose="020B0604020202020204" pitchFamily="34" charset="0"/>
                <a:ea typeface="Times New Roman" panose="02020603050405020304" pitchFamily="18" charset="0"/>
                <a:cs typeface="Arial" panose="020B0604020202020204" pitchFamily="34" charset="0"/>
              </a:rPr>
              <a:t>Gong L., PhD, 2012</a:t>
            </a:r>
          </a:p>
          <a:p>
            <a:pPr algn="just">
              <a:lnSpc>
                <a:spcPct val="110000"/>
              </a:lnSpc>
              <a:tabLst>
                <a:tab pos="4508500" algn="r"/>
              </a:tabLst>
            </a:pPr>
            <a:endParaRPr lang="en-US" sz="1600" dirty="0" smtClean="0">
              <a:latin typeface="Arial" panose="020B0604020202020204" pitchFamily="34" charset="0"/>
              <a:ea typeface="Times New Roman" panose="02020603050405020304" pitchFamily="18" charset="0"/>
              <a:cs typeface="Arial" panose="020B0604020202020204" pitchFamily="34" charset="0"/>
            </a:endParaRPr>
          </a:p>
          <a:p>
            <a:pPr marL="169863" indent="-169863" algn="just">
              <a:lnSpc>
                <a:spcPct val="110000"/>
              </a:lnSpc>
              <a:buFontTx/>
              <a:buChar char="-"/>
              <a:tabLst>
                <a:tab pos="4508500" algn="r"/>
              </a:tabLst>
            </a:pPr>
            <a:r>
              <a:rPr lang="en-US" sz="1600" dirty="0" smtClean="0">
                <a:latin typeface="Arial" panose="020B0604020202020204" pitchFamily="34" charset="0"/>
                <a:ea typeface="Times New Roman" panose="02020603050405020304" pitchFamily="18" charset="0"/>
                <a:cs typeface="Arial" panose="020B0604020202020204" pitchFamily="34" charset="0"/>
              </a:rPr>
              <a:t>three-layer graphene/SU-8/PMMA, mechanical and </a:t>
            </a:r>
            <a:r>
              <a:rPr lang="en-US" sz="1600" dirty="0">
                <a:latin typeface="Arial" panose="020B0604020202020204" pitchFamily="34" charset="0"/>
                <a:ea typeface="Times New Roman" panose="02020603050405020304" pitchFamily="18" charset="0"/>
                <a:cs typeface="Arial" panose="020B0604020202020204" pitchFamily="34" charset="0"/>
              </a:rPr>
              <a:t>thermomechanical loading - </a:t>
            </a:r>
            <a:r>
              <a:rPr lang="en-US" sz="1600" dirty="0" err="1">
                <a:solidFill>
                  <a:srgbClr val="FF0000"/>
                </a:solidFill>
                <a:latin typeface="Arial" panose="020B0604020202020204" pitchFamily="34" charset="0"/>
                <a:ea typeface="Times New Roman" panose="02020603050405020304" pitchFamily="18" charset="0"/>
                <a:cs typeface="Arial" panose="020B0604020202020204" pitchFamily="34" charset="0"/>
              </a:rPr>
              <a:t>Androulidakis</a:t>
            </a:r>
            <a:r>
              <a:rPr lang="en-US" sz="1600" dirty="0">
                <a:solidFill>
                  <a:srgbClr val="FF0000"/>
                </a:solidFill>
                <a:latin typeface="Arial" panose="020B0604020202020204" pitchFamily="34" charset="0"/>
                <a:ea typeface="Times New Roman" panose="02020603050405020304" pitchFamily="18" charset="0"/>
                <a:cs typeface="Arial" panose="020B0604020202020204" pitchFamily="34" charset="0"/>
              </a:rPr>
              <a:t> et al., </a:t>
            </a:r>
            <a:r>
              <a:rPr lang="en-US" sz="1600" dirty="0" smtClean="0">
                <a:solidFill>
                  <a:srgbClr val="FF0000"/>
                </a:solidFill>
                <a:latin typeface="Arial" panose="020B0604020202020204" pitchFamily="34" charset="0"/>
                <a:ea typeface="Times New Roman" panose="02020603050405020304" pitchFamily="18" charset="0"/>
                <a:cs typeface="Arial" panose="020B0604020202020204" pitchFamily="34" charset="0"/>
              </a:rPr>
              <a:t>2017</a:t>
            </a:r>
          </a:p>
          <a:p>
            <a:pPr marL="285750" indent="-285750" algn="just">
              <a:lnSpc>
                <a:spcPct val="110000"/>
              </a:lnSpc>
              <a:buFontTx/>
              <a:buChar char="-"/>
              <a:tabLst>
                <a:tab pos="4508500" algn="r"/>
              </a:tabLst>
            </a:pPr>
            <a:endParaRPr lang="en-US" sz="1600" dirty="0" smtClean="0">
              <a:solidFill>
                <a:srgbClr val="FF0000"/>
              </a:solidFill>
              <a:latin typeface="Arial" panose="020B0604020202020204" pitchFamily="34" charset="0"/>
              <a:ea typeface="Times New Roman" panose="02020603050405020304" pitchFamily="18" charset="0"/>
              <a:cs typeface="Arial" panose="020B0604020202020204" pitchFamily="34" charset="0"/>
            </a:endParaRPr>
          </a:p>
          <a:p>
            <a:pPr marL="169863" indent="-169863" algn="just">
              <a:lnSpc>
                <a:spcPct val="110000"/>
              </a:lnSpc>
              <a:buFontTx/>
              <a:buChar char="-"/>
              <a:tabLst>
                <a:tab pos="4508500" algn="r"/>
              </a:tabLst>
            </a:pPr>
            <a:r>
              <a:rPr lang="en-US" sz="1600" dirty="0">
                <a:latin typeface="Arial" panose="020B0604020202020204" pitchFamily="34" charset="0"/>
                <a:ea typeface="Times New Roman" panose="02020603050405020304" pitchFamily="18" charset="0"/>
                <a:cs typeface="Arial" panose="020B0604020202020204" pitchFamily="34" charset="0"/>
              </a:rPr>
              <a:t>WS</a:t>
            </a:r>
            <a:r>
              <a:rPr lang="en-US" sz="1600" baseline="-25000" dirty="0">
                <a:latin typeface="Arial" panose="020B0604020202020204" pitchFamily="34" charset="0"/>
                <a:ea typeface="Times New Roman" panose="02020603050405020304" pitchFamily="18" charset="0"/>
                <a:cs typeface="Arial" panose="020B0604020202020204" pitchFamily="34" charset="0"/>
              </a:rPr>
              <a:t>2</a:t>
            </a:r>
            <a:r>
              <a:rPr lang="en-US" sz="1600" dirty="0">
                <a:latin typeface="Arial" panose="020B0604020202020204" pitchFamily="34" charset="0"/>
                <a:ea typeface="Times New Roman" panose="02020603050405020304" pitchFamily="18" charset="0"/>
                <a:cs typeface="Arial" panose="020B0604020202020204" pitchFamily="34" charset="0"/>
              </a:rPr>
              <a:t>/SU-8/PMMA, mechanical </a:t>
            </a:r>
            <a:r>
              <a:rPr lang="en-US" sz="1600" dirty="0" smtClean="0">
                <a:latin typeface="Arial" panose="020B0604020202020204" pitchFamily="34" charset="0"/>
                <a:ea typeface="Times New Roman" panose="02020603050405020304" pitchFamily="18" charset="0"/>
                <a:cs typeface="Arial" panose="020B0604020202020204" pitchFamily="34" charset="0"/>
              </a:rPr>
              <a:t>loading – </a:t>
            </a:r>
            <a:r>
              <a:rPr lang="en-US" sz="1600" dirty="0" smtClean="0">
                <a:solidFill>
                  <a:srgbClr val="FF0000"/>
                </a:solidFill>
                <a:latin typeface="Arial" panose="020B0604020202020204" pitchFamily="34" charset="0"/>
                <a:ea typeface="Times New Roman" panose="02020603050405020304" pitchFamily="18" charset="0"/>
                <a:cs typeface="Arial" panose="020B0604020202020204" pitchFamily="34" charset="0"/>
              </a:rPr>
              <a:t>Wang F., PhD, 2017</a:t>
            </a:r>
          </a:p>
          <a:p>
            <a:pPr marL="169863" indent="-169863" algn="just">
              <a:lnSpc>
                <a:spcPct val="110000"/>
              </a:lnSpc>
              <a:buFontTx/>
              <a:buChar char="-"/>
              <a:tabLst>
                <a:tab pos="4508500" algn="r"/>
              </a:tabLst>
            </a:pPr>
            <a:endParaRPr lang="en-US" sz="1600" dirty="0" smtClean="0">
              <a:solidFill>
                <a:srgbClr val="FF0000"/>
              </a:solidFill>
              <a:latin typeface="Arial" panose="020B0604020202020204" pitchFamily="34" charset="0"/>
              <a:ea typeface="Times New Roman" panose="02020603050405020304" pitchFamily="18" charset="0"/>
              <a:cs typeface="Arial" panose="020B0604020202020204" pitchFamily="34" charset="0"/>
            </a:endParaRPr>
          </a:p>
          <a:p>
            <a:pPr marL="169863" indent="-169863" algn="just">
              <a:lnSpc>
                <a:spcPct val="110000"/>
              </a:lnSpc>
              <a:buFontTx/>
              <a:buChar char="-"/>
              <a:tabLst>
                <a:tab pos="4508500" algn="r"/>
              </a:tabLst>
            </a:pPr>
            <a:r>
              <a:rPr lang="en-US" sz="1600" dirty="0">
                <a:latin typeface="Arial" panose="020B0604020202020204" pitchFamily="34" charset="0"/>
                <a:ea typeface="Times New Roman" panose="02020603050405020304" pitchFamily="18" charset="0"/>
                <a:cs typeface="Arial" panose="020B0604020202020204" pitchFamily="34" charset="0"/>
              </a:rPr>
              <a:t>Graphene/MoS</a:t>
            </a:r>
            <a:r>
              <a:rPr lang="en-US" sz="1600" baseline="-25000" dirty="0">
                <a:latin typeface="Arial" panose="020B0604020202020204" pitchFamily="34" charset="0"/>
                <a:ea typeface="Times New Roman" panose="02020603050405020304" pitchFamily="18" charset="0"/>
                <a:cs typeface="Arial" panose="020B0604020202020204" pitchFamily="34" charset="0"/>
              </a:rPr>
              <a:t>2</a:t>
            </a:r>
            <a:r>
              <a:rPr lang="en-US" sz="1600" dirty="0">
                <a:latin typeface="Arial" panose="020B0604020202020204" pitchFamily="34" charset="0"/>
                <a:ea typeface="Times New Roman" panose="02020603050405020304" pitchFamily="18" charset="0"/>
                <a:cs typeface="Arial" panose="020B0604020202020204" pitchFamily="34" charset="0"/>
              </a:rPr>
              <a:t>/PET (</a:t>
            </a:r>
            <a:r>
              <a:rPr lang="en-US" sz="1600" dirty="0">
                <a:solidFill>
                  <a:srgbClr val="006699"/>
                </a:solidFill>
                <a:latin typeface="Arial" panose="020B0604020202020204" pitchFamily="34" charset="0"/>
                <a:ea typeface="Times New Roman" panose="02020603050405020304" pitchFamily="18" charset="0"/>
                <a:cs typeface="Arial" panose="020B0604020202020204" pitchFamily="34" charset="0"/>
              </a:rPr>
              <a:t>PRELIMINARY RESULTS</a:t>
            </a:r>
            <a:r>
              <a:rPr lang="en-US" sz="1600" dirty="0">
                <a:latin typeface="Arial" panose="020B0604020202020204" pitchFamily="34" charset="0"/>
                <a:ea typeface="Times New Roman" panose="02020603050405020304" pitchFamily="18" charset="0"/>
                <a:cs typeface="Arial" panose="020B0604020202020204" pitchFamily="34" charset="0"/>
              </a:rPr>
              <a:t>), mechanical </a:t>
            </a:r>
            <a:r>
              <a:rPr lang="en-US" sz="1600" dirty="0" smtClean="0">
                <a:latin typeface="Arial" panose="020B0604020202020204" pitchFamily="34" charset="0"/>
                <a:ea typeface="Times New Roman" panose="02020603050405020304" pitchFamily="18" charset="0"/>
                <a:cs typeface="Arial" panose="020B0604020202020204" pitchFamily="34" charset="0"/>
              </a:rPr>
              <a:t>loading – </a:t>
            </a:r>
            <a:r>
              <a:rPr lang="en-US" sz="1600" dirty="0" smtClean="0">
                <a:solidFill>
                  <a:srgbClr val="FF0000"/>
                </a:solidFill>
                <a:latin typeface="Arial" panose="020B0604020202020204" pitchFamily="34" charset="0"/>
                <a:ea typeface="Times New Roman" panose="02020603050405020304" pitchFamily="18" charset="0"/>
                <a:cs typeface="Arial" panose="020B0604020202020204" pitchFamily="34" charset="0"/>
              </a:rPr>
              <a:t>Du et al., 2022</a:t>
            </a:r>
          </a:p>
        </p:txBody>
      </p:sp>
      <p:sp>
        <p:nvSpPr>
          <p:cNvPr id="8" name="Rectangle 7"/>
          <p:cNvSpPr/>
          <p:nvPr/>
        </p:nvSpPr>
        <p:spPr>
          <a:xfrm>
            <a:off x="220883" y="152400"/>
            <a:ext cx="8989639" cy="400110"/>
          </a:xfrm>
          <a:prstGeom prst="rect">
            <a:avLst/>
          </a:prstGeom>
        </p:spPr>
        <p:txBody>
          <a:bodyPr wrap="square">
            <a:spAutoFit/>
          </a:bodyPr>
          <a:lstStyle/>
          <a:p>
            <a:r>
              <a:rPr lang="en-US" sz="2000" b="1" cap="all" dirty="0" smtClean="0">
                <a:solidFill>
                  <a:srgbClr val="0070C0"/>
                </a:solidFill>
                <a:latin typeface="Arial" pitchFamily="34" charset="0"/>
                <a:cs typeface="Arial" pitchFamily="34" charset="0"/>
              </a:rPr>
              <a:t>NUMERICAL EXAMPLES AND MODEL VALIDATION of our 2d model</a:t>
            </a:r>
            <a:endParaRPr lang="en-US" sz="2000" b="1" cap="all" dirty="0">
              <a:solidFill>
                <a:srgbClr val="0070C0"/>
              </a:solidFill>
              <a:latin typeface="Arial" pitchFamily="34" charset="0"/>
              <a:cs typeface="Arial" pitchFamily="34" charset="0"/>
            </a:endParaRPr>
          </a:p>
        </p:txBody>
      </p:sp>
      <p:sp>
        <p:nvSpPr>
          <p:cNvPr id="10" name="Rectangle 9"/>
          <p:cNvSpPr/>
          <p:nvPr/>
        </p:nvSpPr>
        <p:spPr>
          <a:xfrm>
            <a:off x="220883" y="4320808"/>
            <a:ext cx="8849551" cy="584775"/>
          </a:xfrm>
          <a:prstGeom prst="rect">
            <a:avLst/>
          </a:prstGeom>
        </p:spPr>
        <p:txBody>
          <a:bodyPr wrap="square">
            <a:spAutoFit/>
          </a:bodyPr>
          <a:lstStyle/>
          <a:p>
            <a:r>
              <a:rPr lang="en-GB" sz="1600" dirty="0" smtClean="0">
                <a:latin typeface="Arial" panose="020B0604020202020204" pitchFamily="34" charset="0"/>
                <a:ea typeface="Times New Roman" panose="02020603050405020304" pitchFamily="18" charset="0"/>
                <a:cs typeface="Arial" panose="020B0604020202020204" pitchFamily="34" charset="0"/>
              </a:rPr>
              <a:t>For </a:t>
            </a:r>
            <a:r>
              <a:rPr lang="en-GB" sz="1600" dirty="0">
                <a:latin typeface="Arial" panose="020B0604020202020204" pitchFamily="34" charset="0"/>
                <a:ea typeface="Times New Roman" panose="02020603050405020304" pitchFamily="18" charset="0"/>
                <a:cs typeface="Arial" panose="020B0604020202020204" pitchFamily="34" charset="0"/>
              </a:rPr>
              <a:t>the model </a:t>
            </a:r>
            <a:r>
              <a:rPr lang="en-GB" sz="1600" dirty="0" smtClean="0">
                <a:latin typeface="Arial" panose="020B0604020202020204" pitchFamily="34" charset="0"/>
                <a:ea typeface="Times New Roman" panose="02020603050405020304" pitchFamily="18" charset="0"/>
                <a:cs typeface="Arial" panose="020B0604020202020204" pitchFamily="34" charset="0"/>
              </a:rPr>
              <a:t>stress (15) and (16)  </a:t>
            </a:r>
            <a:r>
              <a:rPr lang="en-GB" sz="1600" dirty="0">
                <a:latin typeface="Arial" panose="020B0604020202020204" pitchFamily="34" charset="0"/>
                <a:ea typeface="Times New Roman" panose="02020603050405020304" pitchFamily="18" charset="0"/>
                <a:cs typeface="Arial" panose="020B0604020202020204" pitchFamily="34" charset="0"/>
              </a:rPr>
              <a:t>and strain </a:t>
            </a:r>
            <a:r>
              <a:rPr lang="en-GB" sz="1600" dirty="0" smtClean="0">
                <a:latin typeface="Arial" panose="020B0604020202020204" pitchFamily="34" charset="0"/>
                <a:ea typeface="Times New Roman" panose="02020603050405020304" pitchFamily="18" charset="0"/>
                <a:cs typeface="Arial" panose="020B0604020202020204" pitchFamily="34" charset="0"/>
              </a:rPr>
              <a:t>(11) and (17) calculation </a:t>
            </a:r>
            <a:r>
              <a:rPr lang="en-GB" sz="1600" dirty="0">
                <a:latin typeface="Arial" panose="020B0604020202020204" pitchFamily="34" charset="0"/>
                <a:ea typeface="Times New Roman" panose="02020603050405020304" pitchFamily="18" charset="0"/>
                <a:cs typeface="Arial" panose="020B0604020202020204" pitchFamily="34" charset="0"/>
              </a:rPr>
              <a:t>and figures preparation, </a:t>
            </a:r>
            <a:r>
              <a:rPr lang="en-GB" sz="1600" dirty="0">
                <a:latin typeface="Arial" panose="020B0604020202020204" pitchFamily="34" charset="0"/>
                <a:ea typeface="Calibri" panose="020F0502020204030204" pitchFamily="34" charset="0"/>
                <a:cs typeface="Arial" panose="020B0604020202020204" pitchFamily="34" charset="0"/>
              </a:rPr>
              <a:t>Mathcad Prime v.6.0 and Sigma Plot, v.13.0 have been used.</a:t>
            </a:r>
            <a:r>
              <a:rPr lang="en-GB" sz="1600" dirty="0">
                <a:latin typeface="Arial" panose="020B0604020202020204" pitchFamily="34" charset="0"/>
                <a:ea typeface="Times New Roman" panose="02020603050405020304" pitchFamily="18"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p:txBody>
      </p:sp>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83742"/>
    </mc:Choice>
    <mc:Fallback xmlns="">
      <p:transition spd="slow" advTm="83742"/>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00001"/>
            <a:ext cx="8991599" cy="276999"/>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Figure </a:t>
            </a:r>
            <a:r>
              <a:rPr lang="en-US" sz="1200" b="1" dirty="0" smtClean="0">
                <a:latin typeface="Arial" panose="020B0604020202020204" pitchFamily="34" charset="0"/>
                <a:cs typeface="Arial" panose="020B0604020202020204" pitchFamily="34" charset="0"/>
              </a:rPr>
              <a:t>2. </a:t>
            </a:r>
            <a:r>
              <a:rPr lang="en-US" sz="1200" dirty="0">
                <a:latin typeface="Arial" panose="020B0604020202020204" pitchFamily="34" charset="0"/>
                <a:cs typeface="Arial" panose="020B0604020202020204" pitchFamily="34" charset="0"/>
              </a:rPr>
              <a:t>Visualization of the model stresses in the layers of </a:t>
            </a:r>
            <a:r>
              <a:rPr lang="en-US" sz="1200" dirty="0" smtClean="0">
                <a:latin typeface="Arial" panose="020B0604020202020204" pitchFamily="34" charset="0"/>
                <a:cs typeface="Arial" panose="020B0604020202020204" pitchFamily="34" charset="0"/>
              </a:rPr>
              <a:t>Graphene/SU-8/PMMA</a:t>
            </a:r>
            <a:r>
              <a:rPr lang="en-US" sz="1200" dirty="0">
                <a:latin typeface="Arial" panose="020B0604020202020204" pitchFamily="34" charset="0"/>
                <a:cs typeface="Arial" panose="020B0604020202020204" pitchFamily="34" charset="0"/>
              </a:rPr>
              <a:t>, for Case </a:t>
            </a:r>
            <a:r>
              <a:rPr lang="en-US" sz="1200" dirty="0" smtClean="0">
                <a:latin typeface="Arial" panose="020B0604020202020204" pitchFamily="34" charset="0"/>
                <a:cs typeface="Arial" panose="020B0604020202020204" pitchFamily="34" charset="0"/>
              </a:rPr>
              <a:t>1 – eq.(15).</a:t>
            </a:r>
            <a:endParaRPr lang="en-US" sz="1200" dirty="0">
              <a:latin typeface="Arial" panose="020B0604020202020204" pitchFamily="34" charset="0"/>
              <a:cs typeface="Arial" panose="020B0604020202020204" pitchFamily="34" charset="0"/>
            </a:endParaRPr>
          </a:p>
        </p:txBody>
      </p:sp>
      <p:sp>
        <p:nvSpPr>
          <p:cNvPr id="8" name="Rectangle 7"/>
          <p:cNvSpPr/>
          <p:nvPr/>
        </p:nvSpPr>
        <p:spPr>
          <a:xfrm flipH="1">
            <a:off x="60386" y="1828800"/>
            <a:ext cx="518925" cy="2514600"/>
          </a:xfrm>
          <a:prstGeom prst="rect">
            <a:avLst/>
          </a:prstGeom>
        </p:spPr>
        <p:txBody>
          <a:bodyPr vert="wordArtVert" wrap="square">
            <a:spAutoFit/>
          </a:bodyPr>
          <a:lstStyle/>
          <a:p>
            <a:r>
              <a:rPr lang="en-US" sz="2000" b="1" cap="all" dirty="0" smtClean="0">
                <a:solidFill>
                  <a:srgbClr val="006699"/>
                </a:solidFill>
                <a:latin typeface="Arial" pitchFamily="34" charset="0"/>
                <a:cs typeface="Arial" pitchFamily="34" charset="0"/>
              </a:rPr>
              <a:t>results</a:t>
            </a:r>
            <a:endParaRPr lang="en-US" sz="2000" b="1" cap="all" dirty="0">
              <a:solidFill>
                <a:srgbClr val="006699"/>
              </a:solidFill>
              <a:latin typeface="Arial" pitchFamily="34" charset="0"/>
              <a:cs typeface="Arial" pitchFamily="34" charset="0"/>
            </a:endParaRPr>
          </a:p>
        </p:txBody>
      </p:sp>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7" name="Picture 6"/>
          <p:cNvPicPr>
            <a:picLocks noChangeAspect="1"/>
          </p:cNvPicPr>
          <p:nvPr/>
        </p:nvPicPr>
        <p:blipFill>
          <a:blip r:embed="rId3"/>
          <a:stretch>
            <a:fillRect/>
          </a:stretch>
        </p:blipFill>
        <p:spPr>
          <a:xfrm>
            <a:off x="595475" y="278286"/>
            <a:ext cx="2766680" cy="1893272"/>
          </a:xfrm>
          <a:prstGeom prst="rect">
            <a:avLst/>
          </a:prstGeom>
        </p:spPr>
      </p:pic>
      <p:pic>
        <p:nvPicPr>
          <p:cNvPr id="10" name="Picture 9"/>
          <p:cNvPicPr>
            <a:picLocks noChangeAspect="1"/>
          </p:cNvPicPr>
          <p:nvPr/>
        </p:nvPicPr>
        <p:blipFill>
          <a:blip r:embed="rId4"/>
          <a:stretch>
            <a:fillRect/>
          </a:stretch>
        </p:blipFill>
        <p:spPr>
          <a:xfrm>
            <a:off x="3692102" y="278286"/>
            <a:ext cx="2176142" cy="1779114"/>
          </a:xfrm>
          <a:prstGeom prst="rect">
            <a:avLst/>
          </a:prstGeom>
        </p:spPr>
      </p:pic>
      <p:pic>
        <p:nvPicPr>
          <p:cNvPr id="11" name="Picture 10"/>
          <p:cNvPicPr>
            <a:picLocks noChangeAspect="1"/>
          </p:cNvPicPr>
          <p:nvPr/>
        </p:nvPicPr>
        <p:blipFill>
          <a:blip r:embed="rId5"/>
          <a:stretch>
            <a:fillRect/>
          </a:stretch>
        </p:blipFill>
        <p:spPr>
          <a:xfrm>
            <a:off x="5905499" y="278286"/>
            <a:ext cx="2247901" cy="1834164"/>
          </a:xfrm>
          <a:prstGeom prst="rect">
            <a:avLst/>
          </a:prstGeom>
        </p:spPr>
      </p:pic>
      <p:pic>
        <p:nvPicPr>
          <p:cNvPr id="12" name="Picture 11"/>
          <p:cNvPicPr>
            <a:picLocks noChangeAspect="1"/>
          </p:cNvPicPr>
          <p:nvPr/>
        </p:nvPicPr>
        <p:blipFill>
          <a:blip r:embed="rId6"/>
          <a:stretch>
            <a:fillRect/>
          </a:stretch>
        </p:blipFill>
        <p:spPr>
          <a:xfrm>
            <a:off x="1790700" y="2324101"/>
            <a:ext cx="4762500" cy="1891952"/>
          </a:xfrm>
          <a:prstGeom prst="rect">
            <a:avLst/>
          </a:prstGeom>
        </p:spPr>
      </p:pic>
      <p:pic>
        <p:nvPicPr>
          <p:cNvPr id="13" name="Picture 12"/>
          <p:cNvPicPr>
            <a:picLocks noChangeAspect="1"/>
          </p:cNvPicPr>
          <p:nvPr/>
        </p:nvPicPr>
        <p:blipFill>
          <a:blip r:embed="rId7"/>
          <a:stretch>
            <a:fillRect/>
          </a:stretch>
        </p:blipFill>
        <p:spPr>
          <a:xfrm>
            <a:off x="595475" y="4408250"/>
            <a:ext cx="2471738" cy="1653251"/>
          </a:xfrm>
          <a:prstGeom prst="rect">
            <a:avLst/>
          </a:prstGeom>
        </p:spPr>
      </p:pic>
      <p:pic>
        <p:nvPicPr>
          <p:cNvPr id="14" name="Picture 13"/>
          <p:cNvPicPr>
            <a:picLocks noChangeAspect="1"/>
          </p:cNvPicPr>
          <p:nvPr/>
        </p:nvPicPr>
        <p:blipFill>
          <a:blip r:embed="rId8"/>
          <a:stretch>
            <a:fillRect/>
          </a:stretch>
        </p:blipFill>
        <p:spPr>
          <a:xfrm>
            <a:off x="3362155" y="4392439"/>
            <a:ext cx="2105266" cy="1738312"/>
          </a:xfrm>
          <a:prstGeom prst="rect">
            <a:avLst/>
          </a:prstGeom>
        </p:spPr>
      </p:pic>
      <p:pic>
        <p:nvPicPr>
          <p:cNvPr id="15" name="Picture 14"/>
          <p:cNvPicPr>
            <a:picLocks noChangeAspect="1"/>
          </p:cNvPicPr>
          <p:nvPr/>
        </p:nvPicPr>
        <p:blipFill>
          <a:blip r:embed="rId9"/>
          <a:stretch>
            <a:fillRect/>
          </a:stretch>
        </p:blipFill>
        <p:spPr>
          <a:xfrm>
            <a:off x="6015036" y="4354553"/>
            <a:ext cx="2028825" cy="1793066"/>
          </a:xfrm>
          <a:prstGeom prst="rect">
            <a:avLst/>
          </a:prstGeom>
        </p:spPr>
      </p:pic>
    </p:spTree>
    <p:extLst>
      <p:ext uri="{BB962C8B-B14F-4D97-AF65-F5344CB8AC3E}">
        <p14:creationId xmlns:p14="http://schemas.microsoft.com/office/powerpoint/2010/main" val="5688261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6200001"/>
            <a:ext cx="8991599" cy="276999"/>
          </a:xfrm>
          <a:prstGeom prst="rect">
            <a:avLst/>
          </a:prstGeom>
        </p:spPr>
        <p:txBody>
          <a:bodyPr wrap="square">
            <a:spAutoFit/>
          </a:bodyPr>
          <a:lstStyle/>
          <a:p>
            <a:pPr algn="ctr"/>
            <a:r>
              <a:rPr lang="en-US" sz="1200" b="1" dirty="0">
                <a:latin typeface="Arial" panose="020B0604020202020204" pitchFamily="34" charset="0"/>
                <a:cs typeface="Arial" panose="020B0604020202020204" pitchFamily="34" charset="0"/>
              </a:rPr>
              <a:t>Figure </a:t>
            </a:r>
            <a:r>
              <a:rPr lang="en-US" sz="1200" b="1" dirty="0" smtClean="0">
                <a:latin typeface="Arial" panose="020B0604020202020204" pitchFamily="34" charset="0"/>
                <a:cs typeface="Arial" panose="020B0604020202020204" pitchFamily="34" charset="0"/>
              </a:rPr>
              <a:t>3. </a:t>
            </a:r>
            <a:r>
              <a:rPr lang="en-US" sz="1200" dirty="0">
                <a:latin typeface="Arial" panose="020B0604020202020204" pitchFamily="34" charset="0"/>
                <a:cs typeface="Arial" panose="020B0604020202020204" pitchFamily="34" charset="0"/>
              </a:rPr>
              <a:t>Visualization of the model </a:t>
            </a:r>
            <a:r>
              <a:rPr lang="en-US" sz="1200" dirty="0" smtClean="0">
                <a:latin typeface="Arial" panose="020B0604020202020204" pitchFamily="34" charset="0"/>
                <a:cs typeface="Arial" panose="020B0604020202020204" pitchFamily="34" charset="0"/>
              </a:rPr>
              <a:t>strains </a:t>
            </a:r>
            <a:r>
              <a:rPr lang="en-US" sz="1200" dirty="0">
                <a:latin typeface="Arial" panose="020B0604020202020204" pitchFamily="34" charset="0"/>
                <a:cs typeface="Arial" panose="020B0604020202020204" pitchFamily="34" charset="0"/>
              </a:rPr>
              <a:t>in the layers of </a:t>
            </a:r>
            <a:r>
              <a:rPr lang="en-US" sz="1200" dirty="0" smtClean="0">
                <a:latin typeface="Arial" panose="020B0604020202020204" pitchFamily="34" charset="0"/>
                <a:cs typeface="Arial" panose="020B0604020202020204" pitchFamily="34" charset="0"/>
              </a:rPr>
              <a:t>Graphene/SU-8/PMMA</a:t>
            </a:r>
            <a:r>
              <a:rPr lang="en-US" sz="1200" dirty="0">
                <a:latin typeface="Arial" panose="020B0604020202020204" pitchFamily="34" charset="0"/>
                <a:cs typeface="Arial" panose="020B0604020202020204" pitchFamily="34" charset="0"/>
              </a:rPr>
              <a:t>, for Case </a:t>
            </a:r>
            <a:r>
              <a:rPr lang="en-US" sz="1200" dirty="0" smtClean="0">
                <a:latin typeface="Arial" panose="020B0604020202020204" pitchFamily="34" charset="0"/>
                <a:cs typeface="Arial" panose="020B0604020202020204" pitchFamily="34" charset="0"/>
              </a:rPr>
              <a:t>1 – eq. (11) with (15).</a:t>
            </a:r>
            <a:endParaRPr lang="en-US" sz="1200" dirty="0">
              <a:latin typeface="Arial" panose="020B0604020202020204" pitchFamily="34" charset="0"/>
              <a:cs typeface="Arial" panose="020B0604020202020204" pitchFamily="34" charset="0"/>
            </a:endParaRPr>
          </a:p>
        </p:txBody>
      </p:sp>
      <p:sp>
        <p:nvSpPr>
          <p:cNvPr id="8" name="Rectangle 7"/>
          <p:cNvSpPr/>
          <p:nvPr/>
        </p:nvSpPr>
        <p:spPr>
          <a:xfrm flipH="1">
            <a:off x="60386" y="1828800"/>
            <a:ext cx="518925" cy="2514600"/>
          </a:xfrm>
          <a:prstGeom prst="rect">
            <a:avLst/>
          </a:prstGeom>
        </p:spPr>
        <p:txBody>
          <a:bodyPr vert="wordArtVert" wrap="square">
            <a:spAutoFit/>
          </a:bodyPr>
          <a:lstStyle/>
          <a:p>
            <a:r>
              <a:rPr lang="en-US" sz="2000" b="1" cap="all" dirty="0" smtClean="0">
                <a:solidFill>
                  <a:srgbClr val="006699"/>
                </a:solidFill>
                <a:latin typeface="Arial" pitchFamily="34" charset="0"/>
                <a:cs typeface="Arial" pitchFamily="34" charset="0"/>
              </a:rPr>
              <a:t>results</a:t>
            </a:r>
            <a:endParaRPr lang="en-US" sz="2000" b="1" cap="all" dirty="0">
              <a:solidFill>
                <a:srgbClr val="006699"/>
              </a:solidFill>
              <a:latin typeface="Arial" pitchFamily="34" charset="0"/>
              <a:cs typeface="Arial" pitchFamily="34" charset="0"/>
            </a:endParaRPr>
          </a:p>
        </p:txBody>
      </p:sp>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3" name="Picture 2"/>
          <p:cNvPicPr>
            <a:picLocks noChangeAspect="1"/>
          </p:cNvPicPr>
          <p:nvPr/>
        </p:nvPicPr>
        <p:blipFill>
          <a:blip r:embed="rId3"/>
          <a:stretch>
            <a:fillRect/>
          </a:stretch>
        </p:blipFill>
        <p:spPr>
          <a:xfrm>
            <a:off x="1066800" y="145048"/>
            <a:ext cx="2234890" cy="1843507"/>
          </a:xfrm>
          <a:prstGeom prst="rect">
            <a:avLst/>
          </a:prstGeom>
        </p:spPr>
      </p:pic>
      <p:pic>
        <p:nvPicPr>
          <p:cNvPr id="4" name="Picture 3"/>
          <p:cNvPicPr>
            <a:picLocks noChangeAspect="1"/>
          </p:cNvPicPr>
          <p:nvPr/>
        </p:nvPicPr>
        <p:blipFill>
          <a:blip r:embed="rId4"/>
          <a:stretch>
            <a:fillRect/>
          </a:stretch>
        </p:blipFill>
        <p:spPr>
          <a:xfrm>
            <a:off x="3543435" y="177375"/>
            <a:ext cx="2249185" cy="1794585"/>
          </a:xfrm>
          <a:prstGeom prst="rect">
            <a:avLst/>
          </a:prstGeom>
        </p:spPr>
      </p:pic>
      <p:pic>
        <p:nvPicPr>
          <p:cNvPr id="5" name="Picture 4"/>
          <p:cNvPicPr>
            <a:picLocks noChangeAspect="1"/>
          </p:cNvPicPr>
          <p:nvPr/>
        </p:nvPicPr>
        <p:blipFill>
          <a:blip r:embed="rId5"/>
          <a:stretch>
            <a:fillRect/>
          </a:stretch>
        </p:blipFill>
        <p:spPr>
          <a:xfrm>
            <a:off x="6025057" y="139423"/>
            <a:ext cx="2286001" cy="1857937"/>
          </a:xfrm>
          <a:prstGeom prst="rect">
            <a:avLst/>
          </a:prstGeom>
        </p:spPr>
      </p:pic>
      <p:pic>
        <p:nvPicPr>
          <p:cNvPr id="7" name="Picture 6"/>
          <p:cNvPicPr>
            <a:picLocks noChangeAspect="1"/>
          </p:cNvPicPr>
          <p:nvPr/>
        </p:nvPicPr>
        <p:blipFill>
          <a:blip r:embed="rId6"/>
          <a:stretch>
            <a:fillRect/>
          </a:stretch>
        </p:blipFill>
        <p:spPr>
          <a:xfrm>
            <a:off x="1066800" y="2118234"/>
            <a:ext cx="2366962" cy="1976044"/>
          </a:xfrm>
          <a:prstGeom prst="rect">
            <a:avLst/>
          </a:prstGeom>
        </p:spPr>
      </p:pic>
      <p:pic>
        <p:nvPicPr>
          <p:cNvPr id="10" name="Picture 9"/>
          <p:cNvPicPr>
            <a:picLocks noChangeAspect="1"/>
          </p:cNvPicPr>
          <p:nvPr/>
        </p:nvPicPr>
        <p:blipFill>
          <a:blip r:embed="rId7"/>
          <a:stretch>
            <a:fillRect/>
          </a:stretch>
        </p:blipFill>
        <p:spPr>
          <a:xfrm>
            <a:off x="3603025" y="2128725"/>
            <a:ext cx="2152650" cy="1914750"/>
          </a:xfrm>
          <a:prstGeom prst="rect">
            <a:avLst/>
          </a:prstGeom>
        </p:spPr>
      </p:pic>
      <p:pic>
        <p:nvPicPr>
          <p:cNvPr id="11" name="Picture 10"/>
          <p:cNvPicPr>
            <a:picLocks noChangeAspect="1"/>
          </p:cNvPicPr>
          <p:nvPr/>
        </p:nvPicPr>
        <p:blipFill>
          <a:blip r:embed="rId8"/>
          <a:stretch>
            <a:fillRect/>
          </a:stretch>
        </p:blipFill>
        <p:spPr>
          <a:xfrm>
            <a:off x="6025057" y="2150428"/>
            <a:ext cx="2204543" cy="1860716"/>
          </a:xfrm>
          <a:prstGeom prst="rect">
            <a:avLst/>
          </a:prstGeom>
        </p:spPr>
      </p:pic>
      <p:pic>
        <p:nvPicPr>
          <p:cNvPr id="12" name="Picture 11"/>
          <p:cNvPicPr>
            <a:picLocks noChangeAspect="1"/>
          </p:cNvPicPr>
          <p:nvPr/>
        </p:nvPicPr>
        <p:blipFill>
          <a:blip r:embed="rId9"/>
          <a:stretch>
            <a:fillRect/>
          </a:stretch>
        </p:blipFill>
        <p:spPr>
          <a:xfrm>
            <a:off x="1109590" y="4219019"/>
            <a:ext cx="2192100" cy="1882841"/>
          </a:xfrm>
          <a:prstGeom prst="rect">
            <a:avLst/>
          </a:prstGeom>
        </p:spPr>
      </p:pic>
      <p:pic>
        <p:nvPicPr>
          <p:cNvPr id="13" name="Picture 12"/>
          <p:cNvPicPr>
            <a:picLocks noChangeAspect="1"/>
          </p:cNvPicPr>
          <p:nvPr/>
        </p:nvPicPr>
        <p:blipFill>
          <a:blip r:embed="rId10"/>
          <a:stretch>
            <a:fillRect/>
          </a:stretch>
        </p:blipFill>
        <p:spPr>
          <a:xfrm>
            <a:off x="3684958" y="4219019"/>
            <a:ext cx="2087150" cy="1856241"/>
          </a:xfrm>
          <a:prstGeom prst="rect">
            <a:avLst/>
          </a:prstGeom>
        </p:spPr>
      </p:pic>
      <p:pic>
        <p:nvPicPr>
          <p:cNvPr id="14" name="Picture 13"/>
          <p:cNvPicPr>
            <a:picLocks noChangeAspect="1"/>
          </p:cNvPicPr>
          <p:nvPr/>
        </p:nvPicPr>
        <p:blipFill>
          <a:blip r:embed="rId11"/>
          <a:stretch>
            <a:fillRect/>
          </a:stretch>
        </p:blipFill>
        <p:spPr>
          <a:xfrm>
            <a:off x="6095999" y="4219020"/>
            <a:ext cx="2345109" cy="1928666"/>
          </a:xfrm>
          <a:prstGeom prst="rect">
            <a:avLst/>
          </a:prstGeom>
        </p:spPr>
      </p:pic>
    </p:spTree>
    <p:extLst>
      <p:ext uri="{BB962C8B-B14F-4D97-AF65-F5344CB8AC3E}">
        <p14:creationId xmlns:p14="http://schemas.microsoft.com/office/powerpoint/2010/main" val="12744196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flipH="1">
            <a:off x="3733800" y="191398"/>
            <a:ext cx="2524474" cy="400110"/>
          </a:xfrm>
          <a:prstGeom prst="rect">
            <a:avLst/>
          </a:prstGeom>
        </p:spPr>
        <p:txBody>
          <a:bodyPr vert="horz" wrap="square">
            <a:spAutoFit/>
          </a:bodyPr>
          <a:lstStyle/>
          <a:p>
            <a:r>
              <a:rPr lang="en-US" sz="2000" b="1" cap="all" dirty="0" smtClean="0">
                <a:solidFill>
                  <a:srgbClr val="006699"/>
                </a:solidFill>
                <a:latin typeface="Arial" pitchFamily="34" charset="0"/>
                <a:cs typeface="Arial" pitchFamily="34" charset="0"/>
              </a:rPr>
              <a:t>results</a:t>
            </a:r>
            <a:endParaRPr lang="en-US" sz="2000" b="1" cap="all" dirty="0">
              <a:solidFill>
                <a:srgbClr val="006699"/>
              </a:solidFill>
              <a:latin typeface="Arial" pitchFamily="34" charset="0"/>
              <a:cs typeface="Arial" pitchFamily="34" charset="0"/>
            </a:endParaRPr>
          </a:p>
        </p:txBody>
      </p:sp>
      <p:sp>
        <p:nvSpPr>
          <p:cNvPr id="6"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7" name="Rectangle 6"/>
          <p:cNvSpPr/>
          <p:nvPr/>
        </p:nvSpPr>
        <p:spPr>
          <a:xfrm>
            <a:off x="914400" y="4419600"/>
            <a:ext cx="7635049" cy="1077218"/>
          </a:xfrm>
          <a:prstGeom prst="rect">
            <a:avLst/>
          </a:prstGeom>
        </p:spPr>
        <p:txBody>
          <a:bodyPr wrap="square">
            <a:spAutoFit/>
          </a:bodyPr>
          <a:lstStyle/>
          <a:p>
            <a:r>
              <a:rPr lang="en-US" sz="1600" b="1" dirty="0" smtClean="0"/>
              <a:t>Fig. 4 Comparison </a:t>
            </a:r>
            <a:r>
              <a:rPr lang="en-US" sz="1600" b="1" dirty="0"/>
              <a:t>of our model predictions for the graphene axial strain </a:t>
            </a:r>
            <a:r>
              <a:rPr lang="en-US" sz="1600" b="1" dirty="0" smtClean="0"/>
              <a:t>eq. (11) with </a:t>
            </a:r>
            <a:r>
              <a:rPr lang="en-US" sz="1600" b="1" dirty="0"/>
              <a:t>Gong’s shear lag model and </a:t>
            </a:r>
            <a:r>
              <a:rPr lang="en-US" sz="1600" b="1" dirty="0" smtClean="0"/>
              <a:t>its experimental </a:t>
            </a:r>
            <a:r>
              <a:rPr lang="en-US" sz="1600" b="1" dirty="0"/>
              <a:t>Raman </a:t>
            </a:r>
            <a:r>
              <a:rPr lang="en-US" sz="1600" b="1" dirty="0" smtClean="0"/>
              <a:t>spectroscopy data:</a:t>
            </a:r>
          </a:p>
          <a:p>
            <a:pPr marL="342900" indent="-342900">
              <a:buAutoNum type="alphaLcParenBoth"/>
            </a:pPr>
            <a:r>
              <a:rPr lang="en-US" sz="1600" b="1" dirty="0" smtClean="0"/>
              <a:t>for </a:t>
            </a:r>
            <a:r>
              <a:rPr lang="en-US" sz="1600" b="1" dirty="0"/>
              <a:t>external strain of 0.4%, </a:t>
            </a:r>
            <a:endParaRPr lang="en-US" sz="1600" b="1" dirty="0" smtClean="0"/>
          </a:p>
          <a:p>
            <a:pPr marL="342900" indent="-342900">
              <a:buAutoNum type="alphaLcParenBoth"/>
            </a:pPr>
            <a:r>
              <a:rPr lang="en-US" sz="1600" b="1" dirty="0" smtClean="0"/>
              <a:t>(</a:t>
            </a:r>
            <a:r>
              <a:rPr lang="en-US" sz="1600" b="1" dirty="0"/>
              <a:t>b) – for external strain of 0.6%.</a:t>
            </a:r>
          </a:p>
        </p:txBody>
      </p:sp>
      <p:pic>
        <p:nvPicPr>
          <p:cNvPr id="9" name="Picture 8"/>
          <p:cNvPicPr>
            <a:picLocks noChangeAspect="1"/>
          </p:cNvPicPr>
          <p:nvPr/>
        </p:nvPicPr>
        <p:blipFill>
          <a:blip r:embed="rId2"/>
          <a:stretch>
            <a:fillRect/>
          </a:stretch>
        </p:blipFill>
        <p:spPr>
          <a:xfrm>
            <a:off x="4572000" y="762000"/>
            <a:ext cx="4491058" cy="3235200"/>
          </a:xfrm>
          <a:prstGeom prst="rect">
            <a:avLst/>
          </a:prstGeom>
        </p:spPr>
      </p:pic>
      <p:pic>
        <p:nvPicPr>
          <p:cNvPr id="10" name="Picture 9"/>
          <p:cNvPicPr>
            <a:picLocks noChangeAspect="1"/>
          </p:cNvPicPr>
          <p:nvPr/>
        </p:nvPicPr>
        <p:blipFill>
          <a:blip r:embed="rId3"/>
          <a:stretch>
            <a:fillRect/>
          </a:stretch>
        </p:blipFill>
        <p:spPr>
          <a:xfrm>
            <a:off x="131822" y="751681"/>
            <a:ext cx="4519707" cy="32558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492"/>
    </mc:Choice>
    <mc:Fallback xmlns="">
      <p:transition spd="slow" advTm="68492"/>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flipH="1">
            <a:off x="60386" y="1828800"/>
            <a:ext cx="518925" cy="2514600"/>
          </a:xfrm>
          <a:prstGeom prst="rect">
            <a:avLst/>
          </a:prstGeom>
        </p:spPr>
        <p:txBody>
          <a:bodyPr vert="wordArtVert" wrap="square">
            <a:spAutoFit/>
          </a:bodyPr>
          <a:lstStyle/>
          <a:p>
            <a:r>
              <a:rPr lang="en-US" sz="2000" b="1" cap="all" dirty="0" smtClean="0">
                <a:solidFill>
                  <a:srgbClr val="006699"/>
                </a:solidFill>
                <a:latin typeface="Arial" pitchFamily="34" charset="0"/>
                <a:cs typeface="Arial" pitchFamily="34" charset="0"/>
              </a:rPr>
              <a:t>results</a:t>
            </a:r>
            <a:endParaRPr lang="en-US" sz="2000" b="1" cap="all" dirty="0">
              <a:solidFill>
                <a:srgbClr val="006699"/>
              </a:solidFill>
              <a:latin typeface="Arial" pitchFamily="34" charset="0"/>
              <a:cs typeface="Arial" pitchFamily="34" charset="0"/>
            </a:endParaRPr>
          </a:p>
        </p:txBody>
      </p:sp>
      <p:sp>
        <p:nvSpPr>
          <p:cNvPr id="5" name="Rectangle 4"/>
          <p:cNvSpPr/>
          <p:nvPr/>
        </p:nvSpPr>
        <p:spPr>
          <a:xfrm>
            <a:off x="319849" y="6200001"/>
            <a:ext cx="8610600" cy="461665"/>
          </a:xfrm>
          <a:prstGeom prst="rect">
            <a:avLst/>
          </a:prstGeom>
        </p:spPr>
        <p:txBody>
          <a:bodyPr wrap="square">
            <a:spAutoFit/>
          </a:bodyPr>
          <a:lstStyle/>
          <a:p>
            <a:pPr algn="ctr">
              <a:spcAft>
                <a:spcPts val="0"/>
              </a:spcAft>
            </a:pPr>
            <a:r>
              <a:rPr lang="en-US" sz="1200" b="1" dirty="0">
                <a:latin typeface="Arial" panose="020B0604020202020204" pitchFamily="34" charset="0"/>
                <a:ea typeface="Times New Roman" panose="02020603050405020304" pitchFamily="18" charset="0"/>
                <a:cs typeface="Arial" panose="020B0604020202020204" pitchFamily="34" charset="0"/>
              </a:rPr>
              <a:t>Figure </a:t>
            </a:r>
            <a:r>
              <a:rPr lang="en-US" sz="1200" b="1" dirty="0" smtClean="0">
                <a:latin typeface="Arial" panose="020B0604020202020204" pitchFamily="34" charset="0"/>
                <a:ea typeface="Times New Roman" panose="02020603050405020304" pitchFamily="18" charset="0"/>
                <a:cs typeface="Arial" panose="020B0604020202020204" pitchFamily="34" charset="0"/>
              </a:rPr>
              <a:t>5. </a:t>
            </a:r>
            <a:r>
              <a:rPr lang="en-US" sz="1200" b="1" dirty="0">
                <a:latin typeface="Arial" panose="020B0604020202020204" pitchFamily="34" charset="0"/>
                <a:ea typeface="Times New Roman" panose="02020603050405020304" pitchFamily="18" charset="0"/>
                <a:cs typeface="Arial" panose="020B0604020202020204" pitchFamily="34" charset="0"/>
              </a:rPr>
              <a:t>Visualization of the model stresses in the layers of </a:t>
            </a:r>
            <a:r>
              <a:rPr lang="en-US" sz="1200" b="1" dirty="0" smtClean="0">
                <a:latin typeface="Arial" panose="020B0604020202020204" pitchFamily="34" charset="0"/>
                <a:ea typeface="Times New Roman" panose="02020603050405020304" pitchFamily="18" charset="0"/>
                <a:cs typeface="Arial" panose="020B0604020202020204" pitchFamily="34" charset="0"/>
              </a:rPr>
              <a:t>WS</a:t>
            </a:r>
            <a:r>
              <a:rPr lang="en-US" sz="1200" b="1" baseline="-25000" dirty="0" smtClean="0">
                <a:latin typeface="Arial" panose="020B0604020202020204" pitchFamily="34" charset="0"/>
                <a:ea typeface="Times New Roman" panose="02020603050405020304" pitchFamily="18" charset="0"/>
                <a:cs typeface="Arial" panose="020B0604020202020204" pitchFamily="34" charset="0"/>
              </a:rPr>
              <a:t>2</a:t>
            </a:r>
            <a:r>
              <a:rPr lang="en-US" sz="1200" b="1" dirty="0" smtClean="0">
                <a:latin typeface="Arial" panose="020B0604020202020204" pitchFamily="34" charset="0"/>
                <a:ea typeface="Times New Roman" panose="02020603050405020304" pitchFamily="18" charset="0"/>
                <a:cs typeface="Arial" panose="020B0604020202020204" pitchFamily="34" charset="0"/>
              </a:rPr>
              <a:t>/SU-8/PMMA</a:t>
            </a:r>
            <a:r>
              <a:rPr lang="en-US" sz="1200" b="1" dirty="0">
                <a:latin typeface="Arial" panose="020B0604020202020204" pitchFamily="34" charset="0"/>
                <a:ea typeface="Times New Roman" panose="02020603050405020304" pitchFamily="18" charset="0"/>
                <a:cs typeface="Arial" panose="020B0604020202020204" pitchFamily="34" charset="0"/>
              </a:rPr>
              <a:t>, for Case </a:t>
            </a:r>
            <a:r>
              <a:rPr lang="en-US" sz="1200" b="1" dirty="0" smtClean="0">
                <a:latin typeface="Arial" panose="020B0604020202020204" pitchFamily="34" charset="0"/>
                <a:ea typeface="Times New Roman" panose="02020603050405020304" pitchFamily="18" charset="0"/>
                <a:cs typeface="Arial" panose="020B0604020202020204" pitchFamily="34" charset="0"/>
              </a:rPr>
              <a:t>2 –eq.16 and comparison with shear-lag model in Wang, 2017 .</a:t>
            </a:r>
            <a:endParaRPr lang="en-US" sz="1200" dirty="0">
              <a:latin typeface="Arial" panose="020B0604020202020204" pitchFamily="34" charset="0"/>
              <a:ea typeface="Times New Roman" panose="02020603050405020304" pitchFamily="18" charset="0"/>
              <a:cs typeface="Arial" panose="020B0604020202020204" pitchFamily="34" charset="0"/>
            </a:endParaRPr>
          </a:p>
        </p:txBody>
      </p:sp>
      <p:sp>
        <p:nvSpPr>
          <p:cNvPr id="6" name="Text Box 13"/>
          <p:cNvSpPr txBox="1">
            <a:spLocks noChangeArrowheads="1"/>
          </p:cNvSpPr>
          <p:nvPr/>
        </p:nvSpPr>
        <p:spPr bwMode="auto">
          <a:xfrm>
            <a:off x="72198" y="6556062"/>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529322" y="0"/>
            <a:ext cx="8230560" cy="2157413"/>
          </a:xfrm>
          <a:prstGeom prst="rect">
            <a:avLst/>
          </a:prstGeom>
        </p:spPr>
      </p:pic>
      <p:pic>
        <p:nvPicPr>
          <p:cNvPr id="4" name="Picture 3"/>
          <p:cNvPicPr>
            <a:picLocks noChangeAspect="1"/>
          </p:cNvPicPr>
          <p:nvPr/>
        </p:nvPicPr>
        <p:blipFill>
          <a:blip r:embed="rId3"/>
          <a:stretch>
            <a:fillRect/>
          </a:stretch>
        </p:blipFill>
        <p:spPr>
          <a:xfrm>
            <a:off x="685800" y="2188065"/>
            <a:ext cx="5486400" cy="1990641"/>
          </a:xfrm>
          <a:prstGeom prst="rect">
            <a:avLst/>
          </a:prstGeom>
        </p:spPr>
      </p:pic>
      <p:pic>
        <p:nvPicPr>
          <p:cNvPr id="7" name="Picture 6"/>
          <p:cNvPicPr>
            <a:picLocks noChangeAspect="1"/>
          </p:cNvPicPr>
          <p:nvPr/>
        </p:nvPicPr>
        <p:blipFill>
          <a:blip r:embed="rId4"/>
          <a:stretch>
            <a:fillRect/>
          </a:stretch>
        </p:blipFill>
        <p:spPr>
          <a:xfrm>
            <a:off x="751195" y="4197447"/>
            <a:ext cx="7747907" cy="1981200"/>
          </a:xfrm>
          <a:prstGeom prst="rect">
            <a:avLst/>
          </a:prstGeom>
        </p:spPr>
      </p:pic>
      <p:pic>
        <p:nvPicPr>
          <p:cNvPr id="9" name="Picture 8"/>
          <p:cNvPicPr>
            <a:picLocks noChangeAspect="1"/>
          </p:cNvPicPr>
          <p:nvPr/>
        </p:nvPicPr>
        <p:blipFill>
          <a:blip r:embed="rId5"/>
          <a:stretch>
            <a:fillRect/>
          </a:stretch>
        </p:blipFill>
        <p:spPr>
          <a:xfrm>
            <a:off x="6172200" y="2206806"/>
            <a:ext cx="2714625" cy="1878743"/>
          </a:xfrm>
          <a:prstGeom prst="rect">
            <a:avLst/>
          </a:prstGeom>
        </p:spPr>
      </p:pic>
    </p:spTree>
    <p:extLst>
      <p:ext uri="{BB962C8B-B14F-4D97-AF65-F5344CB8AC3E}">
        <p14:creationId xmlns:p14="http://schemas.microsoft.com/office/powerpoint/2010/main" val="2248181466"/>
      </p:ext>
    </p:extLst>
  </p:cSld>
  <p:clrMapOvr>
    <a:masterClrMapping/>
  </p:clrMapOvr>
  <mc:AlternateContent xmlns:mc="http://schemas.openxmlformats.org/markup-compatibility/2006" xmlns:p14="http://schemas.microsoft.com/office/powerpoint/2010/main">
    <mc:Choice Requires="p14">
      <p:transition spd="slow" p14:dur="2000" advTm="68492"/>
    </mc:Choice>
    <mc:Fallback xmlns="">
      <p:transition spd="slow" advTm="68492"/>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flipH="1">
            <a:off x="60386" y="1828800"/>
            <a:ext cx="518925" cy="2514600"/>
          </a:xfrm>
          <a:prstGeom prst="rect">
            <a:avLst/>
          </a:prstGeom>
        </p:spPr>
        <p:txBody>
          <a:bodyPr vert="wordArtVert" wrap="square">
            <a:spAutoFit/>
          </a:bodyPr>
          <a:lstStyle/>
          <a:p>
            <a:r>
              <a:rPr lang="en-US" sz="2000" b="1" cap="all" dirty="0" smtClean="0">
                <a:solidFill>
                  <a:srgbClr val="006699"/>
                </a:solidFill>
                <a:latin typeface="Arial" pitchFamily="34" charset="0"/>
                <a:cs typeface="Arial" pitchFamily="34" charset="0"/>
              </a:rPr>
              <a:t>results</a:t>
            </a:r>
            <a:endParaRPr lang="en-US" sz="2000" b="1" cap="all" dirty="0">
              <a:solidFill>
                <a:srgbClr val="006699"/>
              </a:solidFill>
              <a:latin typeface="Arial" pitchFamily="34" charset="0"/>
              <a:cs typeface="Arial" pitchFamily="34" charset="0"/>
            </a:endParaRPr>
          </a:p>
        </p:txBody>
      </p:sp>
      <p:sp>
        <p:nvSpPr>
          <p:cNvPr id="4" name="Rectangle 3"/>
          <p:cNvSpPr/>
          <p:nvPr/>
        </p:nvSpPr>
        <p:spPr>
          <a:xfrm>
            <a:off x="91653" y="5644965"/>
            <a:ext cx="8686800" cy="646331"/>
          </a:xfrm>
          <a:prstGeom prst="rect">
            <a:avLst/>
          </a:prstGeom>
        </p:spPr>
        <p:txBody>
          <a:bodyPr wrap="square">
            <a:spAutoFit/>
          </a:bodyPr>
          <a:lstStyle/>
          <a:p>
            <a:r>
              <a:rPr lang="en-US" sz="1200" b="1" dirty="0">
                <a:latin typeface="Arial" panose="020B0604020202020204" pitchFamily="34" charset="0"/>
                <a:cs typeface="Arial" panose="020B0604020202020204" pitchFamily="34" charset="0"/>
              </a:rPr>
              <a:t>Fig. </a:t>
            </a:r>
            <a:r>
              <a:rPr lang="en-US" sz="1200" b="1" dirty="0" smtClean="0">
                <a:latin typeface="Arial" panose="020B0604020202020204" pitchFamily="34" charset="0"/>
                <a:cs typeface="Arial" panose="020B0604020202020204" pitchFamily="34" charset="0"/>
              </a:rPr>
              <a:t>6</a:t>
            </a:r>
            <a:r>
              <a:rPr lang="en-US" sz="1200" b="1" dirty="0">
                <a:latin typeface="Arial" panose="020B0604020202020204" pitchFamily="34" charset="0"/>
                <a:cs typeface="Arial" panose="020B0604020202020204" pitchFamily="34" charset="0"/>
              </a:rPr>
              <a:t>. Comparison between the obtained model strain solutions (5a) and (5b) and both shear-lag prediction and the experimental data of Wang (2017) for strain in monolayer flake WS</a:t>
            </a:r>
            <a:r>
              <a:rPr lang="en-US" sz="1200" b="1" baseline="-25000" dirty="0">
                <a:latin typeface="Arial" panose="020B0604020202020204" pitchFamily="34" charset="0"/>
                <a:cs typeface="Arial" panose="020B0604020202020204" pitchFamily="34" charset="0"/>
              </a:rPr>
              <a:t>2</a:t>
            </a:r>
            <a:r>
              <a:rPr lang="en-US" sz="1200" b="1" dirty="0">
                <a:latin typeface="Arial" panose="020B0604020202020204" pitchFamily="34" charset="0"/>
                <a:cs typeface="Arial" panose="020B0604020202020204" pitchFamily="34" charset="0"/>
              </a:rPr>
              <a:t>, at external strain of 0.35</a:t>
            </a:r>
            <a:r>
              <a:rPr lang="en-US" sz="1200" b="1" dirty="0" smtClean="0">
                <a:latin typeface="Arial" panose="020B0604020202020204" pitchFamily="34" charset="0"/>
                <a:cs typeface="Arial" panose="020B0604020202020204" pitchFamily="34" charset="0"/>
              </a:rPr>
              <a:t>% and 0.55% (top) and for few-layer WS</a:t>
            </a:r>
            <a:r>
              <a:rPr lang="en-US" sz="1200" b="1" baseline="-25000" dirty="0">
                <a:latin typeface="Arial" panose="020B0604020202020204" pitchFamily="34" charset="0"/>
                <a:cs typeface="Arial" panose="020B0604020202020204" pitchFamily="34" charset="0"/>
              </a:rPr>
              <a:t>2 </a:t>
            </a:r>
            <a:r>
              <a:rPr lang="en-US" sz="1200" b="1" dirty="0">
                <a:latin typeface="Arial" panose="020B0604020202020204" pitchFamily="34" charset="0"/>
                <a:cs typeface="Arial" panose="020B0604020202020204" pitchFamily="34" charset="0"/>
              </a:rPr>
              <a:t>at external strain of 0.55</a:t>
            </a:r>
            <a:r>
              <a:rPr lang="en-US" sz="1200" b="1" dirty="0" smtClean="0">
                <a:latin typeface="Arial" panose="020B0604020202020204" pitchFamily="34" charset="0"/>
                <a:cs typeface="Arial" panose="020B0604020202020204" pitchFamily="34" charset="0"/>
              </a:rPr>
              <a:t>% (bottom) – eq.11</a:t>
            </a:r>
            <a:endParaRPr lang="en-US" sz="1200" b="1" dirty="0">
              <a:latin typeface="Arial" panose="020B0604020202020204" pitchFamily="34" charset="0"/>
              <a:cs typeface="Arial" panose="020B0604020202020204" pitchFamily="34" charset="0"/>
            </a:endParaRPr>
          </a:p>
        </p:txBody>
      </p:sp>
      <p:sp>
        <p:nvSpPr>
          <p:cNvPr id="6"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579311" y="94535"/>
            <a:ext cx="3992919" cy="2819884"/>
          </a:xfrm>
          <a:prstGeom prst="rect">
            <a:avLst/>
          </a:prstGeom>
        </p:spPr>
      </p:pic>
      <p:pic>
        <p:nvPicPr>
          <p:cNvPr id="3" name="Picture 2"/>
          <p:cNvPicPr>
            <a:picLocks noChangeAspect="1"/>
          </p:cNvPicPr>
          <p:nvPr/>
        </p:nvPicPr>
        <p:blipFill>
          <a:blip r:embed="rId3"/>
          <a:stretch>
            <a:fillRect/>
          </a:stretch>
        </p:blipFill>
        <p:spPr>
          <a:xfrm>
            <a:off x="4658890" y="36670"/>
            <a:ext cx="4119563" cy="2935613"/>
          </a:xfrm>
          <a:prstGeom prst="rect">
            <a:avLst/>
          </a:prstGeom>
        </p:spPr>
      </p:pic>
      <p:pic>
        <p:nvPicPr>
          <p:cNvPr id="5" name="Picture 4"/>
          <p:cNvPicPr>
            <a:picLocks noChangeAspect="1"/>
          </p:cNvPicPr>
          <p:nvPr/>
        </p:nvPicPr>
        <p:blipFill>
          <a:blip r:embed="rId4"/>
          <a:stretch>
            <a:fillRect/>
          </a:stretch>
        </p:blipFill>
        <p:spPr>
          <a:xfrm>
            <a:off x="2819400" y="2900394"/>
            <a:ext cx="3886200" cy="2744571"/>
          </a:xfrm>
          <a:prstGeom prst="rect">
            <a:avLst/>
          </a:prstGeom>
        </p:spPr>
      </p:pic>
    </p:spTree>
    <p:extLst>
      <p:ext uri="{BB962C8B-B14F-4D97-AF65-F5344CB8AC3E}">
        <p14:creationId xmlns:p14="http://schemas.microsoft.com/office/powerpoint/2010/main" val="7717604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311727" y="114186"/>
            <a:ext cx="2514600" cy="1812639"/>
          </a:xfrm>
          <a:prstGeom prst="rect">
            <a:avLst/>
          </a:prstGeom>
        </p:spPr>
      </p:pic>
      <p:pic>
        <p:nvPicPr>
          <p:cNvPr id="6" name="Picture 5"/>
          <p:cNvPicPr>
            <a:picLocks noChangeAspect="1"/>
          </p:cNvPicPr>
          <p:nvPr/>
        </p:nvPicPr>
        <p:blipFill>
          <a:blip r:embed="rId3"/>
          <a:stretch>
            <a:fillRect/>
          </a:stretch>
        </p:blipFill>
        <p:spPr>
          <a:xfrm>
            <a:off x="3050813" y="114186"/>
            <a:ext cx="2338388" cy="1885871"/>
          </a:xfrm>
          <a:prstGeom prst="rect">
            <a:avLst/>
          </a:prstGeom>
        </p:spPr>
      </p:pic>
      <p:pic>
        <p:nvPicPr>
          <p:cNvPr id="7" name="Picture 6"/>
          <p:cNvPicPr>
            <a:picLocks noChangeAspect="1"/>
          </p:cNvPicPr>
          <p:nvPr/>
        </p:nvPicPr>
        <p:blipFill>
          <a:blip r:embed="rId4"/>
          <a:stretch>
            <a:fillRect/>
          </a:stretch>
        </p:blipFill>
        <p:spPr>
          <a:xfrm>
            <a:off x="5486400" y="114186"/>
            <a:ext cx="2119312" cy="1613107"/>
          </a:xfrm>
          <a:prstGeom prst="rect">
            <a:avLst/>
          </a:prstGeom>
        </p:spPr>
      </p:pic>
      <p:pic>
        <p:nvPicPr>
          <p:cNvPr id="8" name="Picture 7"/>
          <p:cNvPicPr>
            <a:picLocks noChangeAspect="1"/>
          </p:cNvPicPr>
          <p:nvPr/>
        </p:nvPicPr>
        <p:blipFill rotWithShape="1">
          <a:blip r:embed="rId5"/>
          <a:srcRect b="7179"/>
          <a:stretch/>
        </p:blipFill>
        <p:spPr>
          <a:xfrm>
            <a:off x="473652" y="2000057"/>
            <a:ext cx="2393951" cy="1970311"/>
          </a:xfrm>
          <a:prstGeom prst="rect">
            <a:avLst/>
          </a:prstGeom>
        </p:spPr>
      </p:pic>
      <p:pic>
        <p:nvPicPr>
          <p:cNvPr id="9" name="Picture 8"/>
          <p:cNvPicPr>
            <a:picLocks noChangeAspect="1"/>
          </p:cNvPicPr>
          <p:nvPr/>
        </p:nvPicPr>
        <p:blipFill>
          <a:blip r:embed="rId6"/>
          <a:stretch>
            <a:fillRect/>
          </a:stretch>
        </p:blipFill>
        <p:spPr>
          <a:xfrm>
            <a:off x="2982730" y="1973784"/>
            <a:ext cx="2426711" cy="1914675"/>
          </a:xfrm>
          <a:prstGeom prst="rect">
            <a:avLst/>
          </a:prstGeom>
        </p:spPr>
      </p:pic>
      <p:pic>
        <p:nvPicPr>
          <p:cNvPr id="10" name="Picture 9"/>
          <p:cNvPicPr>
            <a:picLocks noChangeAspect="1"/>
          </p:cNvPicPr>
          <p:nvPr/>
        </p:nvPicPr>
        <p:blipFill>
          <a:blip r:embed="rId7"/>
          <a:stretch>
            <a:fillRect/>
          </a:stretch>
        </p:blipFill>
        <p:spPr>
          <a:xfrm>
            <a:off x="5504873" y="1973784"/>
            <a:ext cx="2298267" cy="1923239"/>
          </a:xfrm>
          <a:prstGeom prst="rect">
            <a:avLst/>
          </a:prstGeom>
        </p:spPr>
      </p:pic>
      <p:pic>
        <p:nvPicPr>
          <p:cNvPr id="11" name="Picture 10"/>
          <p:cNvPicPr>
            <a:picLocks noChangeAspect="1"/>
          </p:cNvPicPr>
          <p:nvPr/>
        </p:nvPicPr>
        <p:blipFill>
          <a:blip r:embed="rId8"/>
          <a:stretch>
            <a:fillRect/>
          </a:stretch>
        </p:blipFill>
        <p:spPr>
          <a:xfrm>
            <a:off x="481590" y="3923296"/>
            <a:ext cx="2386013" cy="2006779"/>
          </a:xfrm>
          <a:prstGeom prst="rect">
            <a:avLst/>
          </a:prstGeom>
        </p:spPr>
      </p:pic>
      <p:pic>
        <p:nvPicPr>
          <p:cNvPr id="12" name="Picture 11"/>
          <p:cNvPicPr>
            <a:picLocks noChangeAspect="1"/>
          </p:cNvPicPr>
          <p:nvPr/>
        </p:nvPicPr>
        <p:blipFill>
          <a:blip r:embed="rId9"/>
          <a:stretch>
            <a:fillRect/>
          </a:stretch>
        </p:blipFill>
        <p:spPr>
          <a:xfrm>
            <a:off x="3050813" y="3958559"/>
            <a:ext cx="2290546" cy="1944719"/>
          </a:xfrm>
          <a:prstGeom prst="rect">
            <a:avLst/>
          </a:prstGeom>
        </p:spPr>
      </p:pic>
      <p:pic>
        <p:nvPicPr>
          <p:cNvPr id="13" name="Picture 12"/>
          <p:cNvPicPr>
            <a:picLocks noChangeAspect="1"/>
          </p:cNvPicPr>
          <p:nvPr/>
        </p:nvPicPr>
        <p:blipFill>
          <a:blip r:embed="rId10"/>
          <a:stretch>
            <a:fillRect/>
          </a:stretch>
        </p:blipFill>
        <p:spPr>
          <a:xfrm>
            <a:off x="5524568" y="3891872"/>
            <a:ext cx="2473036" cy="1934444"/>
          </a:xfrm>
          <a:prstGeom prst="rect">
            <a:avLst/>
          </a:prstGeom>
        </p:spPr>
      </p:pic>
      <p:sp>
        <p:nvSpPr>
          <p:cNvPr id="14" name="TextBox 13"/>
          <p:cNvSpPr txBox="1"/>
          <p:nvPr/>
        </p:nvSpPr>
        <p:spPr>
          <a:xfrm>
            <a:off x="108168" y="5978172"/>
            <a:ext cx="8952707" cy="523220"/>
          </a:xfrm>
          <a:prstGeom prst="rect">
            <a:avLst/>
          </a:prstGeom>
          <a:noFill/>
        </p:spPr>
        <p:txBody>
          <a:bodyPr wrap="none" rtlCol="0">
            <a:spAutoFit/>
          </a:bodyPr>
          <a:lstStyle/>
          <a:p>
            <a:pPr algn="just"/>
            <a:r>
              <a:rPr lang="en-US" sz="1400" b="1" dirty="0" smtClean="0"/>
              <a:t>Fig. </a:t>
            </a:r>
            <a:r>
              <a:rPr lang="en-US" sz="1400" b="1" dirty="0"/>
              <a:t>7 Comparison of the axial strains </a:t>
            </a:r>
            <a:r>
              <a:rPr lang="en-US" sz="1400" b="1" dirty="0" smtClean="0"/>
              <a:t>(left), shear strains (center) </a:t>
            </a:r>
            <a:r>
              <a:rPr lang="en-US" sz="1400" b="1" dirty="0"/>
              <a:t>and peel strains </a:t>
            </a:r>
            <a:r>
              <a:rPr lang="en-US" sz="1400" b="1" dirty="0" smtClean="0"/>
              <a:t>(right) </a:t>
            </a:r>
            <a:r>
              <a:rPr lang="en-US" sz="1400" b="1" dirty="0"/>
              <a:t>in the </a:t>
            </a:r>
            <a:r>
              <a:rPr lang="en-US" sz="1400" b="1" dirty="0" smtClean="0"/>
              <a:t>layers </a:t>
            </a:r>
            <a:r>
              <a:rPr lang="en-US" sz="1400" b="1" dirty="0"/>
              <a:t>of </a:t>
            </a:r>
            <a:r>
              <a:rPr lang="en-US" sz="1400" b="1" dirty="0" smtClean="0"/>
              <a:t>the </a:t>
            </a:r>
          </a:p>
          <a:p>
            <a:pPr algn="just"/>
            <a:r>
              <a:rPr lang="en-US" sz="1400" b="1" dirty="0" smtClean="0"/>
              <a:t>few-layer Graphene/SU-8/PMMA at mechanical (grey), thermal (red) and thermo-mechanical (green) loading – eq. 17.</a:t>
            </a:r>
            <a:endParaRPr lang="en-US" sz="1400" b="1" dirty="0"/>
          </a:p>
        </p:txBody>
      </p:sp>
    </p:spTree>
  </p:cSld>
  <p:clrMapOvr>
    <a:masterClrMapping/>
  </p:clrMapOvr>
  <mc:AlternateContent xmlns:mc="http://schemas.openxmlformats.org/markup-compatibility/2006" xmlns:p14="http://schemas.microsoft.com/office/powerpoint/2010/main">
    <mc:Choice Requires="p14">
      <p:transition spd="slow" p14:dur="2000" advTm="87840"/>
    </mc:Choice>
    <mc:Fallback xmlns="">
      <p:transition spd="slow" advTm="8784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4" name="TextBox 3"/>
          <p:cNvSpPr txBox="1"/>
          <p:nvPr/>
        </p:nvSpPr>
        <p:spPr>
          <a:xfrm>
            <a:off x="216242" y="533400"/>
            <a:ext cx="8856720" cy="3693319"/>
          </a:xfrm>
          <a:prstGeom prst="rect">
            <a:avLst/>
          </a:prstGeom>
          <a:noFill/>
        </p:spPr>
        <p:txBody>
          <a:bodyPr wrap="none" rtlCol="0">
            <a:spAutoFit/>
          </a:bodyPr>
          <a:lstStyle/>
          <a:p>
            <a:r>
              <a:rPr lang="en-US" dirty="0" smtClean="0"/>
              <a:t>Types of analytical models used to predict stresses and strains in nanocomposites:</a:t>
            </a:r>
          </a:p>
          <a:p>
            <a:endParaRPr lang="en-US" dirty="0"/>
          </a:p>
          <a:p>
            <a:r>
              <a:rPr lang="en-US" dirty="0" smtClean="0"/>
              <a:t>      Classified by their dimension:</a:t>
            </a:r>
          </a:p>
          <a:p>
            <a:endParaRPr lang="en-US" dirty="0"/>
          </a:p>
          <a:p>
            <a:pPr marL="285750" indent="-285750">
              <a:buFontTx/>
              <a:buChar char="-"/>
            </a:pPr>
            <a:r>
              <a:rPr lang="en-US" dirty="0" smtClean="0">
                <a:solidFill>
                  <a:srgbClr val="FF0000"/>
                </a:solidFill>
              </a:rPr>
              <a:t>1D</a:t>
            </a:r>
            <a:r>
              <a:rPr lang="en-US" dirty="0" smtClean="0"/>
              <a:t> – shear-lag, non-linear shear-lag, partial debonding &amp; total debonding models, </a:t>
            </a:r>
          </a:p>
          <a:p>
            <a:pPr marL="285750" indent="-285750">
              <a:buFontTx/>
              <a:buChar char="-"/>
            </a:pPr>
            <a:r>
              <a:rPr lang="en-US" dirty="0" smtClean="0"/>
              <a:t>cohesive shear-lag</a:t>
            </a:r>
          </a:p>
          <a:p>
            <a:pPr marL="285750" indent="-285750">
              <a:buFontTx/>
              <a:buChar char="-"/>
            </a:pPr>
            <a:r>
              <a:rPr lang="en-US" dirty="0" smtClean="0">
                <a:solidFill>
                  <a:srgbClr val="FF0000"/>
                </a:solidFill>
              </a:rPr>
              <a:t>2D</a:t>
            </a:r>
            <a:r>
              <a:rPr lang="en-US" dirty="0" smtClean="0"/>
              <a:t> – 2D shear-lag, plate theory, continuum mechanics principles, variational approaches, </a:t>
            </a:r>
          </a:p>
          <a:p>
            <a:pPr marL="285750" indent="-285750">
              <a:buFontTx/>
              <a:buChar char="-"/>
            </a:pPr>
            <a:r>
              <a:rPr lang="en-US" dirty="0" smtClean="0"/>
              <a:t>stress-function method</a:t>
            </a:r>
          </a:p>
          <a:p>
            <a:pPr marL="285750" indent="-285750">
              <a:buFontTx/>
              <a:buChar char="-"/>
            </a:pPr>
            <a:r>
              <a:rPr lang="en-US" dirty="0" smtClean="0">
                <a:solidFill>
                  <a:srgbClr val="FF0000"/>
                </a:solidFill>
              </a:rPr>
              <a:t>3D</a:t>
            </a:r>
            <a:r>
              <a:rPr lang="en-US" dirty="0" smtClean="0"/>
              <a:t> – 3D shear-lag, micromechanical modeling, multiscale models</a:t>
            </a:r>
          </a:p>
          <a:p>
            <a:pPr marL="285750" indent="-285750">
              <a:buFontTx/>
              <a:buChar char="-"/>
            </a:pPr>
            <a:endParaRPr lang="en-US" dirty="0"/>
          </a:p>
          <a:p>
            <a:pPr marL="285750" indent="-285750">
              <a:buFontTx/>
              <a:buChar char="-"/>
            </a:pPr>
            <a:endParaRPr lang="en-US" dirty="0" smtClean="0"/>
          </a:p>
          <a:p>
            <a:pPr marL="285750" indent="-285750">
              <a:buFontTx/>
              <a:buChar char="-"/>
            </a:pPr>
            <a:r>
              <a:rPr lang="en-US" dirty="0" smtClean="0"/>
              <a:t>Classified by the elasticity/plasticity law acting to the nanocomposite – linear elastic </a:t>
            </a:r>
          </a:p>
          <a:p>
            <a:r>
              <a:rPr lang="en-US" dirty="0"/>
              <a:t> </a:t>
            </a:r>
            <a:r>
              <a:rPr lang="en-US" dirty="0" smtClean="0"/>
              <a:t>     or cohesive</a:t>
            </a:r>
          </a:p>
        </p:txBody>
      </p:sp>
      <p:sp>
        <p:nvSpPr>
          <p:cNvPr id="5" name="TextBox 4"/>
          <p:cNvSpPr txBox="1"/>
          <p:nvPr/>
        </p:nvSpPr>
        <p:spPr>
          <a:xfrm>
            <a:off x="381000" y="4724400"/>
            <a:ext cx="8463792" cy="646331"/>
          </a:xfrm>
          <a:prstGeom prst="rect">
            <a:avLst/>
          </a:prstGeom>
          <a:noFill/>
        </p:spPr>
        <p:txBody>
          <a:bodyPr wrap="none" rtlCol="0">
            <a:spAutoFit/>
          </a:bodyPr>
          <a:lstStyle/>
          <a:p>
            <a:r>
              <a:rPr lang="en-US" dirty="0" smtClean="0">
                <a:solidFill>
                  <a:srgbClr val="00B050"/>
                </a:solidFill>
              </a:rPr>
              <a:t>In the next few slides a basic definitions of terms in continuum mechanics, as well as </a:t>
            </a:r>
          </a:p>
          <a:p>
            <a:pPr algn="just"/>
            <a:r>
              <a:rPr lang="en-US" dirty="0" smtClean="0">
                <a:solidFill>
                  <a:srgbClr val="00B050"/>
                </a:solidFill>
              </a:rPr>
              <a:t>basic shear-lag model description should be presented, in solutions and graphic results.</a:t>
            </a:r>
            <a:endParaRPr lang="en-US" dirty="0">
              <a:solidFill>
                <a:srgbClr val="00B050"/>
              </a:solidFill>
            </a:endParaRPr>
          </a:p>
        </p:txBody>
      </p:sp>
    </p:spTree>
    <p:extLst>
      <p:ext uri="{BB962C8B-B14F-4D97-AF65-F5344CB8AC3E}">
        <p14:creationId xmlns:p14="http://schemas.microsoft.com/office/powerpoint/2010/main" val="2314263970"/>
      </p:ext>
    </p:extLst>
  </p:cSld>
  <p:clrMapOvr>
    <a:masterClrMapping/>
  </p:clrMapOvr>
  <mc:AlternateContent xmlns:mc="http://schemas.openxmlformats.org/markup-compatibility/2006" xmlns:p14="http://schemas.microsoft.com/office/powerpoint/2010/main">
    <mc:Choice Requires="p14">
      <p:transition spd="slow" p14:dur="2000" advTm="222649"/>
    </mc:Choice>
    <mc:Fallback xmlns="">
      <p:transition spd="slow" advTm="222649"/>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304800" y="152400"/>
            <a:ext cx="3921864" cy="2743200"/>
          </a:xfrm>
          <a:prstGeom prst="rect">
            <a:avLst/>
          </a:prstGeom>
        </p:spPr>
      </p:pic>
      <p:pic>
        <p:nvPicPr>
          <p:cNvPr id="6" name="Picture 5"/>
          <p:cNvPicPr>
            <a:picLocks noChangeAspect="1"/>
          </p:cNvPicPr>
          <p:nvPr/>
        </p:nvPicPr>
        <p:blipFill>
          <a:blip r:embed="rId3"/>
          <a:stretch>
            <a:fillRect/>
          </a:stretch>
        </p:blipFill>
        <p:spPr>
          <a:xfrm>
            <a:off x="4343400" y="152400"/>
            <a:ext cx="4076700" cy="2858121"/>
          </a:xfrm>
          <a:prstGeom prst="rect">
            <a:avLst/>
          </a:prstGeom>
        </p:spPr>
      </p:pic>
      <p:sp>
        <p:nvSpPr>
          <p:cNvPr id="8" name="TextBox 7"/>
          <p:cNvSpPr txBox="1"/>
          <p:nvPr/>
        </p:nvSpPr>
        <p:spPr>
          <a:xfrm>
            <a:off x="293255" y="2975885"/>
            <a:ext cx="8610600" cy="523220"/>
          </a:xfrm>
          <a:prstGeom prst="rect">
            <a:avLst/>
          </a:prstGeom>
          <a:noFill/>
        </p:spPr>
        <p:txBody>
          <a:bodyPr wrap="square" rtlCol="0">
            <a:spAutoFit/>
          </a:bodyPr>
          <a:lstStyle/>
          <a:p>
            <a:r>
              <a:rPr lang="en-US" sz="1400" b="1" dirty="0" smtClean="0"/>
              <a:t>Fig. </a:t>
            </a:r>
            <a:r>
              <a:rPr lang="en-US" sz="1400" b="1" dirty="0"/>
              <a:t>8 Comparison of the model axial strains in </a:t>
            </a:r>
            <a:r>
              <a:rPr lang="en-US" sz="1400" b="1" dirty="0" smtClean="0"/>
              <a:t>the graphene </a:t>
            </a:r>
            <a:r>
              <a:rPr lang="en-US" sz="1400" b="1" dirty="0"/>
              <a:t>layer of the nanocomposite structure </a:t>
            </a:r>
            <a:r>
              <a:rPr lang="en-US" sz="1400" b="1" dirty="0" smtClean="0"/>
              <a:t>at mechanical </a:t>
            </a:r>
            <a:r>
              <a:rPr lang="en-US" sz="1400" b="1" dirty="0"/>
              <a:t>external strain 0.3% </a:t>
            </a:r>
            <a:r>
              <a:rPr lang="en-US" sz="1400" b="1" dirty="0" smtClean="0"/>
              <a:t>and 0.8 % , with </a:t>
            </a:r>
            <a:r>
              <a:rPr lang="en-US" sz="1400" b="1" dirty="0"/>
              <a:t>experimental data </a:t>
            </a:r>
            <a:r>
              <a:rPr lang="en-US" sz="1400" b="1" dirty="0" smtClean="0"/>
              <a:t>of </a:t>
            </a:r>
            <a:r>
              <a:rPr lang="en-US" sz="1400" b="1" dirty="0" err="1" smtClean="0"/>
              <a:t>Androulidakis</a:t>
            </a:r>
            <a:r>
              <a:rPr lang="en-US" sz="1400" b="1" dirty="0" smtClean="0"/>
              <a:t> </a:t>
            </a:r>
            <a:r>
              <a:rPr lang="en-US" sz="1400" b="1" dirty="0"/>
              <a:t>et al., </a:t>
            </a:r>
            <a:r>
              <a:rPr lang="en-US" sz="1400" b="1" dirty="0" smtClean="0"/>
              <a:t>2017 – eq. 11.</a:t>
            </a:r>
            <a:endParaRPr lang="en-US" sz="1400" b="1" dirty="0"/>
          </a:p>
        </p:txBody>
      </p:sp>
      <p:pic>
        <p:nvPicPr>
          <p:cNvPr id="9" name="Picture 8"/>
          <p:cNvPicPr>
            <a:picLocks noChangeAspect="1"/>
          </p:cNvPicPr>
          <p:nvPr/>
        </p:nvPicPr>
        <p:blipFill rotWithShape="1">
          <a:blip r:embed="rId4"/>
          <a:srcRect t="19750"/>
          <a:stretch/>
        </p:blipFill>
        <p:spPr>
          <a:xfrm>
            <a:off x="457200" y="3634922"/>
            <a:ext cx="3459929" cy="2592470"/>
          </a:xfrm>
          <a:prstGeom prst="rect">
            <a:avLst/>
          </a:prstGeom>
        </p:spPr>
      </p:pic>
      <p:sp>
        <p:nvSpPr>
          <p:cNvPr id="10" name="TextBox 9"/>
          <p:cNvSpPr txBox="1"/>
          <p:nvPr/>
        </p:nvSpPr>
        <p:spPr>
          <a:xfrm>
            <a:off x="4226664" y="4334090"/>
            <a:ext cx="3943350" cy="1384995"/>
          </a:xfrm>
          <a:prstGeom prst="rect">
            <a:avLst/>
          </a:prstGeom>
          <a:noFill/>
        </p:spPr>
        <p:txBody>
          <a:bodyPr wrap="square" rtlCol="0">
            <a:spAutoFit/>
          </a:bodyPr>
          <a:lstStyle/>
          <a:p>
            <a:r>
              <a:rPr lang="en-US" sz="1400" b="1" dirty="0" smtClean="0"/>
              <a:t>Fig. 9 </a:t>
            </a:r>
            <a:r>
              <a:rPr lang="en-US" sz="1400" b="1" dirty="0"/>
              <a:t>Comparison of the model axial strains in </a:t>
            </a:r>
            <a:r>
              <a:rPr lang="en-US" sz="1400" b="1" dirty="0" smtClean="0"/>
              <a:t>the graphene </a:t>
            </a:r>
            <a:r>
              <a:rPr lang="en-US" sz="1400" b="1" dirty="0"/>
              <a:t>layer of the nanocomposite structure </a:t>
            </a:r>
            <a:r>
              <a:rPr lang="en-US" sz="1400" b="1" dirty="0" smtClean="0"/>
              <a:t>Graphene/MoS</a:t>
            </a:r>
            <a:r>
              <a:rPr lang="en-US" sz="1400" b="1" baseline="-25000" dirty="0" smtClean="0"/>
              <a:t>2</a:t>
            </a:r>
            <a:r>
              <a:rPr lang="en-US" sz="1400" b="1" dirty="0" smtClean="0"/>
              <a:t>/PET at mechanical </a:t>
            </a:r>
            <a:r>
              <a:rPr lang="en-US" sz="1400" b="1" dirty="0"/>
              <a:t>external strain </a:t>
            </a:r>
            <a:r>
              <a:rPr lang="en-US" sz="1400" b="1" dirty="0" smtClean="0"/>
              <a:t>0.6% with </a:t>
            </a:r>
            <a:r>
              <a:rPr lang="en-US" sz="1400" b="1" dirty="0"/>
              <a:t>experimental data </a:t>
            </a:r>
            <a:r>
              <a:rPr lang="en-US" sz="1400" b="1" dirty="0" smtClean="0"/>
              <a:t>of Du </a:t>
            </a:r>
            <a:r>
              <a:rPr lang="en-US" sz="1400" b="1" dirty="0"/>
              <a:t>et al., </a:t>
            </a:r>
            <a:r>
              <a:rPr lang="en-US" sz="1400" b="1" dirty="0" smtClean="0"/>
              <a:t>2022-eq. 11.</a:t>
            </a:r>
          </a:p>
          <a:p>
            <a:r>
              <a:rPr lang="en-US" sz="1400" b="1" dirty="0" smtClean="0">
                <a:solidFill>
                  <a:srgbClr val="006699"/>
                </a:solidFill>
              </a:rPr>
              <a:t>PRELIMINARY RESULTS, UNPUBLISHED</a:t>
            </a:r>
            <a:endParaRPr lang="en-US" sz="1400" b="1" dirty="0">
              <a:solidFill>
                <a:srgbClr val="006699"/>
              </a:solidFill>
            </a:endParaRPr>
          </a:p>
        </p:txBody>
      </p:sp>
    </p:spTree>
    <p:extLst>
      <p:ext uri="{BB962C8B-B14F-4D97-AF65-F5344CB8AC3E}">
        <p14:creationId xmlns:p14="http://schemas.microsoft.com/office/powerpoint/2010/main" val="2245905413"/>
      </p:ext>
    </p:extLst>
  </p:cSld>
  <p:clrMapOvr>
    <a:masterClrMapping/>
  </p:clrMapOvr>
  <mc:AlternateContent xmlns:mc="http://schemas.openxmlformats.org/markup-compatibility/2006" xmlns:p14="http://schemas.microsoft.com/office/powerpoint/2010/main">
    <mc:Choice Requires="p14">
      <p:transition spd="slow" p14:dur="2000" advTm="87840"/>
    </mc:Choice>
    <mc:Fallback xmlns="">
      <p:transition spd="slow" advTm="8784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381000" y="928301"/>
            <a:ext cx="8001000" cy="50783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85750" indent="-285750" algn="just">
              <a:buFont typeface="Wingdings" panose="05000000000000000000" pitchFamily="2" charset="2"/>
              <a:buChar char="ü"/>
            </a:pPr>
            <a:r>
              <a:rPr lang="en-US" b="1" dirty="0" smtClean="0"/>
              <a:t>Analytical “shear-lag” type models give simple 1D solutions, validated by experiments and FEM, for prediction of stresses and strains </a:t>
            </a:r>
            <a:r>
              <a:rPr lang="en-US" b="1" dirty="0"/>
              <a:t>in </a:t>
            </a:r>
            <a:r>
              <a:rPr lang="en-US" b="1" dirty="0" smtClean="0"/>
              <a:t>composite and nanocomposites structures, subjected generally in tension loading. </a:t>
            </a:r>
          </a:p>
          <a:p>
            <a:pPr algn="just"/>
            <a:endParaRPr lang="en-US" b="1" dirty="0" smtClean="0"/>
          </a:p>
          <a:p>
            <a:pPr marL="285750" indent="-285750" algn="just">
              <a:buFont typeface="Wingdings" panose="05000000000000000000" pitchFamily="2" charset="2"/>
              <a:buChar char="ü"/>
            </a:pPr>
            <a:r>
              <a:rPr lang="en-US" b="1" dirty="0" smtClean="0"/>
              <a:t>The correct application of shear-lag models for matrix-fiber nanocomposites is constrained -  first in the elastic zone only, secondly by the volume of added fibers, and also, from the fiber length and interaction between fibers. Different models are derived to cover these gaps.</a:t>
            </a:r>
          </a:p>
          <a:p>
            <a:pPr algn="just"/>
            <a:endParaRPr lang="en-US" b="1" dirty="0" smtClean="0"/>
          </a:p>
          <a:p>
            <a:pPr marL="285750" indent="-285750" algn="just">
              <a:buFont typeface="Wingdings" panose="05000000000000000000" pitchFamily="2" charset="2"/>
              <a:buChar char="ü"/>
            </a:pPr>
            <a:r>
              <a:rPr lang="en-US" b="1" dirty="0" smtClean="0"/>
              <a:t>Partial and total debonding models, as well as non-linear shear-lag create the “bridge” between predictions of stress transfer in elastic and </a:t>
            </a:r>
            <a:r>
              <a:rPr lang="en-US" b="1" dirty="0"/>
              <a:t>plastic </a:t>
            </a:r>
            <a:r>
              <a:rPr lang="en-US" b="1" dirty="0" smtClean="0"/>
              <a:t>zone (cohesive </a:t>
            </a:r>
            <a:r>
              <a:rPr lang="en-US" b="1" dirty="0"/>
              <a:t>shear-lag </a:t>
            </a:r>
            <a:r>
              <a:rPr lang="en-US" b="1" dirty="0" smtClean="0"/>
              <a:t>models and FEM simulations). </a:t>
            </a:r>
          </a:p>
          <a:p>
            <a:pPr marL="285750" indent="-285750" algn="just">
              <a:buFont typeface="Wingdings" panose="05000000000000000000" pitchFamily="2" charset="2"/>
              <a:buChar char="ü"/>
            </a:pPr>
            <a:endParaRPr lang="en-US" b="1" dirty="0"/>
          </a:p>
          <a:p>
            <a:pPr marL="285750" indent="-285750" algn="just">
              <a:buFont typeface="Wingdings" panose="05000000000000000000" pitchFamily="2" charset="2"/>
              <a:buChar char="ü"/>
            </a:pPr>
            <a:r>
              <a:rPr lang="en-US" b="1" dirty="0"/>
              <a:t>Analytical models allow adding of different effects </a:t>
            </a:r>
            <a:r>
              <a:rPr lang="en-US" b="1" dirty="0" smtClean="0"/>
              <a:t>to </a:t>
            </a:r>
            <a:r>
              <a:rPr lang="en-US" b="1" dirty="0"/>
              <a:t>the stresses, especially </a:t>
            </a:r>
            <a:r>
              <a:rPr lang="en-US" b="1" dirty="0" smtClean="0"/>
              <a:t>to ISS</a:t>
            </a:r>
            <a:r>
              <a:rPr lang="en-US" b="1" dirty="0"/>
              <a:t>, like </a:t>
            </a:r>
            <a:r>
              <a:rPr lang="en-US" b="1" dirty="0" smtClean="0"/>
              <a:t>interface </a:t>
            </a:r>
            <a:r>
              <a:rPr lang="en-US" b="1" dirty="0"/>
              <a:t>spring stiffness constant, effects of residual stresses, due to the thermal and Poison contraction, </a:t>
            </a:r>
            <a:r>
              <a:rPr lang="en-US" b="1" dirty="0" smtClean="0"/>
              <a:t>effect </a:t>
            </a:r>
            <a:r>
              <a:rPr lang="en-US" b="1" dirty="0"/>
              <a:t>of </a:t>
            </a:r>
            <a:r>
              <a:rPr lang="en-US" b="1" dirty="0" err="1"/>
              <a:t>WdW</a:t>
            </a:r>
            <a:r>
              <a:rPr lang="en-US" b="1" dirty="0"/>
              <a:t> forces, effect of sliding, etc., and obtain analytical </a:t>
            </a:r>
            <a:r>
              <a:rPr lang="en-US" b="1" dirty="0" smtClean="0"/>
              <a:t>solutions to describe a </a:t>
            </a:r>
            <a:r>
              <a:rPr lang="en-US" b="1" dirty="0"/>
              <a:t>complex combination of external and internal factors, acting on the stress </a:t>
            </a:r>
            <a:r>
              <a:rPr lang="en-US" b="1" dirty="0" smtClean="0"/>
              <a:t>transfer in nanocomposites. </a:t>
            </a:r>
            <a:endParaRPr lang="en-US" b="1" dirty="0"/>
          </a:p>
        </p:txBody>
      </p:sp>
      <p:sp>
        <p:nvSpPr>
          <p:cNvPr id="4" name="Rectangle 3"/>
          <p:cNvSpPr/>
          <p:nvPr/>
        </p:nvSpPr>
        <p:spPr>
          <a:xfrm>
            <a:off x="3468522" y="228600"/>
            <a:ext cx="2130756" cy="400110"/>
          </a:xfrm>
          <a:prstGeom prst="rect">
            <a:avLst/>
          </a:prstGeom>
        </p:spPr>
        <p:txBody>
          <a:bodyPr wrap="square">
            <a:spAutoFit/>
          </a:bodyPr>
          <a:lstStyle/>
          <a:p>
            <a:r>
              <a:rPr lang="en-US" sz="2000" b="1" cap="all" dirty="0" smtClean="0">
                <a:solidFill>
                  <a:srgbClr val="006699"/>
                </a:solidFill>
                <a:latin typeface="Arial" pitchFamily="34" charset="0"/>
                <a:cs typeface="Arial" pitchFamily="34" charset="0"/>
              </a:rPr>
              <a:t>conclusions</a:t>
            </a:r>
            <a:endParaRPr lang="en-US" sz="2000" b="1" cap="all" dirty="0">
              <a:solidFill>
                <a:srgbClr val="006699"/>
              </a:solidFill>
              <a:latin typeface="Arial" pitchFamily="34" charset="0"/>
              <a:cs typeface="Arial" pitchFamily="34" charset="0"/>
            </a:endParaRPr>
          </a:p>
        </p:txBody>
      </p:sp>
      <p:sp>
        <p:nvSpPr>
          <p:cNvPr id="5"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Tree>
    <p:extLst>
      <p:ext uri="{BB962C8B-B14F-4D97-AF65-F5344CB8AC3E}">
        <p14:creationId xmlns:p14="http://schemas.microsoft.com/office/powerpoint/2010/main" val="2977654539"/>
      </p:ext>
    </p:extLst>
  </p:cSld>
  <p:clrMapOvr>
    <a:masterClrMapping/>
  </p:clrMapOvr>
  <mc:AlternateContent xmlns:mc="http://schemas.openxmlformats.org/markup-compatibility/2006" xmlns:p14="http://schemas.microsoft.com/office/powerpoint/2010/main">
    <mc:Choice Requires="p14">
      <p:transition spd="slow" p14:dur="2000" advTm="87840"/>
    </mc:Choice>
    <mc:Fallback xmlns="">
      <p:transition spd="slow" advTm="8784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68522" y="228600"/>
            <a:ext cx="2627478" cy="400110"/>
          </a:xfrm>
          <a:prstGeom prst="rect">
            <a:avLst/>
          </a:prstGeom>
        </p:spPr>
        <p:txBody>
          <a:bodyPr wrap="square">
            <a:spAutoFit/>
          </a:bodyPr>
          <a:lstStyle/>
          <a:p>
            <a:r>
              <a:rPr lang="en-US" sz="2000" b="1" cap="all" dirty="0" smtClean="0">
                <a:solidFill>
                  <a:srgbClr val="006699"/>
                </a:solidFill>
                <a:latin typeface="Arial" pitchFamily="34" charset="0"/>
                <a:cs typeface="Arial" pitchFamily="34" charset="0"/>
              </a:rPr>
              <a:t>Conclusions…</a:t>
            </a:r>
            <a:endParaRPr lang="en-US" sz="2000" b="1" cap="all" dirty="0">
              <a:solidFill>
                <a:srgbClr val="006699"/>
              </a:solidFill>
              <a:latin typeface="Arial" pitchFamily="34" charset="0"/>
              <a:cs typeface="Arial" pitchFamily="34" charset="0"/>
            </a:endParaRPr>
          </a:p>
        </p:txBody>
      </p:sp>
      <p:sp>
        <p:nvSpPr>
          <p:cNvPr id="5"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2" name="TextBox 1"/>
          <p:cNvSpPr txBox="1"/>
          <p:nvPr/>
        </p:nvSpPr>
        <p:spPr>
          <a:xfrm>
            <a:off x="152400" y="662455"/>
            <a:ext cx="8735883" cy="5909310"/>
          </a:xfrm>
          <a:prstGeom prst="rect">
            <a:avLst/>
          </a:prstGeom>
          <a:noFill/>
        </p:spPr>
        <p:txBody>
          <a:bodyPr wrap="square" rtlCol="0">
            <a:spAutoFit/>
          </a:bodyPr>
          <a:lstStyle/>
          <a:p>
            <a:pPr marL="285750" indent="-285750" algn="just">
              <a:buFont typeface="Wingdings" panose="05000000000000000000" pitchFamily="2" charset="2"/>
              <a:buChar char="ü"/>
            </a:pPr>
            <a:r>
              <a:rPr lang="en-US" b="1" dirty="0" smtClean="0"/>
              <a:t>Analytical 1D solutions </a:t>
            </a:r>
            <a:r>
              <a:rPr lang="en-US" b="1" dirty="0"/>
              <a:t>can be combined with other solution technics and model </a:t>
            </a:r>
            <a:r>
              <a:rPr lang="en-US" b="1" dirty="0" smtClean="0"/>
              <a:t>results – </a:t>
            </a:r>
            <a:r>
              <a:rPr lang="en-US" b="1" dirty="0"/>
              <a:t>FEM, atomistic modeling, multiscale modeling, </a:t>
            </a:r>
            <a:r>
              <a:rPr lang="en-US" b="1" dirty="0" smtClean="0"/>
              <a:t>BEM, plate theory, </a:t>
            </a:r>
            <a:r>
              <a:rPr lang="en-US" b="1" dirty="0"/>
              <a:t>etc</a:t>
            </a:r>
            <a:r>
              <a:rPr lang="en-US" b="1" dirty="0" smtClean="0"/>
              <a:t>., </a:t>
            </a:r>
            <a:r>
              <a:rPr lang="en-US" b="1" dirty="0"/>
              <a:t>to enhance the </a:t>
            </a:r>
            <a:r>
              <a:rPr lang="en-US" b="1" dirty="0" smtClean="0"/>
              <a:t>research efforts </a:t>
            </a:r>
            <a:r>
              <a:rPr lang="en-US" b="1" dirty="0"/>
              <a:t>to obtain valuable results </a:t>
            </a:r>
            <a:r>
              <a:rPr lang="en-US" b="1" dirty="0" smtClean="0"/>
              <a:t>and new knowledge for stress </a:t>
            </a:r>
            <a:r>
              <a:rPr lang="en-US" b="1" dirty="0"/>
              <a:t>transfer </a:t>
            </a:r>
            <a:r>
              <a:rPr lang="en-US" b="1" dirty="0" smtClean="0"/>
              <a:t>mechanism in the nanocomposites.</a:t>
            </a:r>
          </a:p>
          <a:p>
            <a:pPr marL="285750" indent="-285750" algn="just">
              <a:buFont typeface="Wingdings" panose="05000000000000000000" pitchFamily="2" charset="2"/>
              <a:buChar char="ü"/>
            </a:pPr>
            <a:endParaRPr lang="en-US" b="1" dirty="0"/>
          </a:p>
          <a:p>
            <a:pPr marL="285750" indent="-285750" algn="just">
              <a:buFont typeface="Wingdings" panose="05000000000000000000" pitchFamily="2" charset="2"/>
              <a:buChar char="ü"/>
            </a:pPr>
            <a:r>
              <a:rPr lang="en-US" b="1" dirty="0" smtClean="0"/>
              <a:t>Analytical solutions give a possibility to perform parametric analysis and determine and predict the factors, which influence on the stress transfer, </a:t>
            </a:r>
            <a:r>
              <a:rPr lang="en-US" b="1" dirty="0" err="1" smtClean="0"/>
              <a:t>e.g</a:t>
            </a:r>
            <a:r>
              <a:rPr lang="en-US" b="1" dirty="0" smtClean="0"/>
              <a:t>, ISS – geometry, external load, temperature, etc. </a:t>
            </a:r>
          </a:p>
          <a:p>
            <a:pPr algn="just"/>
            <a:endParaRPr lang="en-US" b="1" dirty="0"/>
          </a:p>
          <a:p>
            <a:pPr marL="285750" indent="-285750" algn="just">
              <a:buFont typeface="Wingdings" panose="05000000000000000000" pitchFamily="2" charset="2"/>
              <a:buChar char="ü"/>
            </a:pPr>
            <a:r>
              <a:rPr lang="en-US" b="1" dirty="0" smtClean="0"/>
              <a:t>Our results show, that 2D stress-function method, first derived for three layered nanocomposite structure, subjected to mechanical/thermal/thermomechanical loading, is successfully applied for 4 different nanostructures and validated with literature data for stresses and strains. This method gives a opportunity to enhanced 1D solutions, accounting normal stresses and strains and takes into account the properties of Interface zone.</a:t>
            </a:r>
          </a:p>
          <a:p>
            <a:pPr algn="just"/>
            <a:endParaRPr lang="en-US" b="1" dirty="0"/>
          </a:p>
          <a:p>
            <a:pPr marL="285750" indent="-285750" algn="just">
              <a:buFont typeface="Wingdings" panose="05000000000000000000" pitchFamily="2" charset="2"/>
              <a:buChar char="ü"/>
            </a:pPr>
            <a:r>
              <a:rPr lang="en-US" b="1" dirty="0" smtClean="0"/>
              <a:t>Up to now</a:t>
            </a:r>
            <a:r>
              <a:rPr lang="en-US" b="1" dirty="0"/>
              <a:t>, 2D stress-function method </a:t>
            </a:r>
            <a:r>
              <a:rPr lang="en-US" b="1" dirty="0" smtClean="0"/>
              <a:t>analytical solutions are valid in elastic zone.  Based on the parametric analysis for 4 investigated nanostructures, it was found, that the most important factors, influenced on the values of ISS, are external load and nano-layer length. Effect of temperature is better visible for axial and peel stresses than for shear ones. </a:t>
            </a:r>
            <a:endParaRPr lang="en-US" dirty="0"/>
          </a:p>
        </p:txBody>
      </p:sp>
    </p:spTree>
    <p:extLst>
      <p:ext uri="{BB962C8B-B14F-4D97-AF65-F5344CB8AC3E}">
        <p14:creationId xmlns:p14="http://schemas.microsoft.com/office/powerpoint/2010/main" val="898225462"/>
      </p:ext>
    </p:extLst>
  </p:cSld>
  <p:clrMapOvr>
    <a:masterClrMapping/>
  </p:clrMapOvr>
  <mc:AlternateContent xmlns:mc="http://schemas.openxmlformats.org/markup-compatibility/2006" xmlns:p14="http://schemas.microsoft.com/office/powerpoint/2010/main">
    <mc:Choice Requires="p14">
      <p:transition spd="slow" p14:dur="2000" advTm="87840"/>
    </mc:Choice>
    <mc:Fallback xmlns="">
      <p:transition spd="slow" advTm="8784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2432" y="581151"/>
            <a:ext cx="8629167" cy="1077218"/>
          </a:xfrm>
          <a:prstGeom prst="rect">
            <a:avLst/>
          </a:prstGeom>
        </p:spPr>
        <p:txBody>
          <a:bodyPr wrap="square">
            <a:spAutoFit/>
          </a:bodyPr>
          <a:lstStyle/>
          <a:p>
            <a:pPr algn="just"/>
            <a:r>
              <a:rPr lang="en-US" sz="1600" b="1" i="1" spc="-15" dirty="0">
                <a:latin typeface="Arial" panose="020B0604020202020204" pitchFamily="34" charset="0"/>
                <a:ea typeface="Times New Roman" panose="02020603050405020304" pitchFamily="18" charset="0"/>
                <a:cs typeface="Arial" panose="020B0604020202020204" pitchFamily="34" charset="0"/>
              </a:rPr>
              <a:t>The </a:t>
            </a:r>
            <a:r>
              <a:rPr lang="en-US" sz="1600" b="1" i="1" spc="-15" dirty="0" smtClean="0">
                <a:latin typeface="Arial" panose="020B0604020202020204" pitchFamily="34" charset="0"/>
                <a:ea typeface="Times New Roman" panose="02020603050405020304" pitchFamily="18" charset="0"/>
                <a:cs typeface="Arial" panose="020B0604020202020204" pitchFamily="34" charset="0"/>
              </a:rPr>
              <a:t>author </a:t>
            </a:r>
            <a:r>
              <a:rPr lang="en-US" sz="1600" b="1" i="1" spc="-15" dirty="0">
                <a:latin typeface="Arial" panose="020B0604020202020204" pitchFamily="34" charset="0"/>
                <a:ea typeface="Times New Roman" panose="02020603050405020304" pitchFamily="18" charset="0"/>
                <a:cs typeface="Arial" panose="020B0604020202020204" pitchFamily="34" charset="0"/>
              </a:rPr>
              <a:t>gratefully acknowledge </a:t>
            </a:r>
            <a:endParaRPr lang="en-US" sz="1600" b="1" i="1" spc="-15" dirty="0" smtClean="0">
              <a:latin typeface="Arial" panose="020B0604020202020204" pitchFamily="34" charset="0"/>
              <a:ea typeface="Times New Roman" panose="02020603050405020304" pitchFamily="18" charset="0"/>
              <a:cs typeface="Arial" panose="020B0604020202020204" pitchFamily="34" charset="0"/>
            </a:endParaRPr>
          </a:p>
          <a:p>
            <a:pPr algn="just"/>
            <a:r>
              <a:rPr lang="en-US" sz="1600" b="1" i="1" spc="-15" dirty="0" smtClean="0">
                <a:latin typeface="Arial" panose="020B0604020202020204" pitchFamily="34" charset="0"/>
                <a:ea typeface="Times New Roman" panose="02020603050405020304" pitchFamily="18" charset="0"/>
                <a:cs typeface="Arial" panose="020B0604020202020204" pitchFamily="34" charset="0"/>
              </a:rPr>
              <a:t>the Bulgarian </a:t>
            </a:r>
            <a:r>
              <a:rPr lang="en-US" sz="1600" b="1" i="1" spc="-15" dirty="0">
                <a:latin typeface="Arial" panose="020B0604020202020204" pitchFamily="34" charset="0"/>
                <a:ea typeface="Times New Roman" panose="02020603050405020304" pitchFamily="18" charset="0"/>
                <a:cs typeface="Arial" panose="020B0604020202020204" pitchFamily="34" charset="0"/>
              </a:rPr>
              <a:t>National Science Fund for its financial support via the contract </a:t>
            </a:r>
            <a:r>
              <a:rPr lang="en-US" sz="1600" b="1" i="1" spc="-15" dirty="0" smtClean="0">
                <a:latin typeface="Arial" panose="020B0604020202020204" pitchFamily="34" charset="0"/>
                <a:ea typeface="Times New Roman" panose="02020603050405020304" pitchFamily="18" charset="0"/>
                <a:cs typeface="Arial" panose="020B0604020202020204" pitchFamily="34" charset="0"/>
              </a:rPr>
              <a:t>КП-06-Н57/3/15.11.2021, for </a:t>
            </a:r>
            <a:r>
              <a:rPr lang="en-US" sz="1600" b="1" i="1" spc="-15" dirty="0">
                <a:latin typeface="Arial" panose="020B0604020202020204" pitchFamily="34" charset="0"/>
                <a:ea typeface="Times New Roman" panose="02020603050405020304" pitchFamily="18" charset="0"/>
                <a:cs typeface="Arial" panose="020B0604020202020204" pitchFamily="34" charset="0"/>
              </a:rPr>
              <a:t>project “Optimal safe load and geometry for layered nanocomposites under thermomechanical loading</a:t>
            </a:r>
            <a:r>
              <a:rPr lang="en-US" sz="1600" b="1" i="1" spc="-15" dirty="0" smtClean="0">
                <a:latin typeface="Arial" panose="020B0604020202020204" pitchFamily="34" charset="0"/>
                <a:ea typeface="Times New Roman" panose="02020603050405020304" pitchFamily="18" charset="0"/>
                <a:cs typeface="Arial" panose="020B0604020202020204" pitchFamily="34" charset="0"/>
              </a:rPr>
              <a:t>”</a:t>
            </a:r>
            <a:endParaRPr lang="en-US" sz="1600" b="1" i="1" spc="-15" dirty="0">
              <a:latin typeface="Arial" panose="020B0604020202020204" pitchFamily="34" charset="0"/>
              <a:ea typeface="Times New Roman" panose="02020603050405020304" pitchFamily="18" charset="0"/>
              <a:cs typeface="Arial" panose="020B0604020202020204" pitchFamily="34" charset="0"/>
            </a:endParaRPr>
          </a:p>
        </p:txBody>
      </p:sp>
      <p:sp>
        <p:nvSpPr>
          <p:cNvPr id="9" name="Rectangle 8"/>
          <p:cNvSpPr/>
          <p:nvPr/>
        </p:nvSpPr>
        <p:spPr>
          <a:xfrm>
            <a:off x="104734" y="220990"/>
            <a:ext cx="3607934" cy="400110"/>
          </a:xfrm>
          <a:prstGeom prst="rect">
            <a:avLst/>
          </a:prstGeom>
        </p:spPr>
        <p:txBody>
          <a:bodyPr wrap="square">
            <a:spAutoFit/>
          </a:bodyPr>
          <a:lstStyle/>
          <a:p>
            <a:pPr algn="ctr"/>
            <a:r>
              <a:rPr lang="en-US" sz="2000" b="1" cap="all" dirty="0">
                <a:solidFill>
                  <a:srgbClr val="006699"/>
                </a:solidFill>
                <a:latin typeface="Arial" pitchFamily="34" charset="0"/>
                <a:cs typeface="Arial" pitchFamily="34" charset="0"/>
              </a:rPr>
              <a:t>ACKNOWLEDGEMENTS</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6355"/>
          <a:stretch/>
        </p:blipFill>
        <p:spPr>
          <a:xfrm>
            <a:off x="4929572" y="241836"/>
            <a:ext cx="2362200" cy="650175"/>
          </a:xfrm>
          <a:prstGeom prst="rect">
            <a:avLst/>
          </a:prstGeom>
        </p:spPr>
      </p:pic>
      <p:sp>
        <p:nvSpPr>
          <p:cNvPr id="4" name="TextBox 3"/>
          <p:cNvSpPr txBox="1"/>
          <p:nvPr/>
        </p:nvSpPr>
        <p:spPr>
          <a:xfrm>
            <a:off x="1908701" y="5528055"/>
            <a:ext cx="5581977" cy="584775"/>
          </a:xfrm>
          <a:prstGeom prst="rect">
            <a:avLst/>
          </a:prstGeom>
          <a:noFill/>
        </p:spPr>
        <p:txBody>
          <a:bodyPr wrap="none" rtlCol="0">
            <a:spAutoFit/>
          </a:bodyPr>
          <a:lstStyle/>
          <a:p>
            <a:r>
              <a:rPr lang="en-US" sz="3200" dirty="0" smtClean="0">
                <a:solidFill>
                  <a:srgbClr val="0070C0"/>
                </a:solidFill>
                <a:latin typeface="Book Antiqua" panose="02040602050305030304" pitchFamily="18" charset="0"/>
              </a:rPr>
              <a:t>Thank you for your attention!</a:t>
            </a:r>
            <a:endParaRPr lang="en-US" sz="3200" dirty="0">
              <a:solidFill>
                <a:srgbClr val="0070C0"/>
              </a:solidFill>
              <a:latin typeface="Book Antiqua" panose="02040602050305030304" pitchFamily="18" charset="0"/>
            </a:endParaRPr>
          </a:p>
        </p:txBody>
      </p:sp>
      <p:sp>
        <p:nvSpPr>
          <p:cNvPr id="7"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3" name="TextBox 2"/>
          <p:cNvSpPr txBox="1"/>
          <p:nvPr/>
        </p:nvSpPr>
        <p:spPr>
          <a:xfrm>
            <a:off x="271318" y="4036110"/>
            <a:ext cx="2113079" cy="461665"/>
          </a:xfrm>
          <a:prstGeom prst="rect">
            <a:avLst/>
          </a:prstGeom>
          <a:noFill/>
        </p:spPr>
        <p:txBody>
          <a:bodyPr wrap="none" rtlCol="0">
            <a:spAutoFit/>
          </a:bodyPr>
          <a:lstStyle/>
          <a:p>
            <a:r>
              <a:rPr lang="en-US" sz="2400" b="1" dirty="0" smtClean="0">
                <a:solidFill>
                  <a:srgbClr val="006699"/>
                </a:solidFill>
              </a:rPr>
              <a:t>PROJECT TEAM</a:t>
            </a:r>
            <a:endParaRPr lang="en-US" sz="2400" b="1" dirty="0">
              <a:solidFill>
                <a:srgbClr val="006699"/>
              </a:solidFill>
            </a:endParaRPr>
          </a:p>
        </p:txBody>
      </p:sp>
      <p:pic>
        <p:nvPicPr>
          <p:cNvPr id="5" name="Picture 4"/>
          <p:cNvPicPr>
            <a:picLocks noChangeAspect="1"/>
          </p:cNvPicPr>
          <p:nvPr/>
        </p:nvPicPr>
        <p:blipFill rotWithShape="1">
          <a:blip r:embed="rId3"/>
          <a:srcRect l="107" t="-1927" r="22138" b="1927"/>
          <a:stretch/>
        </p:blipFill>
        <p:spPr>
          <a:xfrm>
            <a:off x="1178033" y="2072503"/>
            <a:ext cx="4108941" cy="1585097"/>
          </a:xfrm>
          <a:prstGeom prst="rect">
            <a:avLst/>
          </a:prstGeom>
        </p:spPr>
      </p:pic>
      <p:pic>
        <p:nvPicPr>
          <p:cNvPr id="10" name="Picture 9"/>
          <p:cNvPicPr>
            <a:picLocks noChangeAspect="1"/>
          </p:cNvPicPr>
          <p:nvPr/>
        </p:nvPicPr>
        <p:blipFill>
          <a:blip r:embed="rId4"/>
          <a:stretch>
            <a:fillRect/>
          </a:stretch>
        </p:blipFill>
        <p:spPr>
          <a:xfrm>
            <a:off x="5257800" y="3810000"/>
            <a:ext cx="1286617" cy="1524000"/>
          </a:xfrm>
          <a:prstGeom prst="rect">
            <a:avLst/>
          </a:prstGeom>
        </p:spPr>
      </p:pic>
      <p:pic>
        <p:nvPicPr>
          <p:cNvPr id="11" name="Picture 10"/>
          <p:cNvPicPr>
            <a:picLocks noChangeAspect="1"/>
          </p:cNvPicPr>
          <p:nvPr/>
        </p:nvPicPr>
        <p:blipFill>
          <a:blip r:embed="rId5"/>
          <a:stretch>
            <a:fillRect/>
          </a:stretch>
        </p:blipFill>
        <p:spPr>
          <a:xfrm>
            <a:off x="2438400" y="3810000"/>
            <a:ext cx="1297748" cy="1524000"/>
          </a:xfrm>
          <a:prstGeom prst="rect">
            <a:avLst/>
          </a:prstGeom>
        </p:spPr>
      </p:pic>
      <p:pic>
        <p:nvPicPr>
          <p:cNvPr id="14" name="Picture 13"/>
          <p:cNvPicPr>
            <a:picLocks noChangeAspect="1"/>
          </p:cNvPicPr>
          <p:nvPr/>
        </p:nvPicPr>
        <p:blipFill rotWithShape="1">
          <a:blip r:embed="rId6"/>
          <a:srcRect l="23333" t="2767" r="32222" b="20479"/>
          <a:stretch/>
        </p:blipFill>
        <p:spPr>
          <a:xfrm>
            <a:off x="5317661" y="2101629"/>
            <a:ext cx="1196900" cy="1555971"/>
          </a:xfrm>
          <a:prstGeom prst="rect">
            <a:avLst/>
          </a:prstGeom>
        </p:spPr>
      </p:pic>
      <p:pic>
        <p:nvPicPr>
          <p:cNvPr id="15" name="Picture 14"/>
          <p:cNvPicPr>
            <a:picLocks noChangeAspect="1"/>
          </p:cNvPicPr>
          <p:nvPr/>
        </p:nvPicPr>
        <p:blipFill rotWithShape="1">
          <a:blip r:embed="rId7"/>
          <a:srcRect l="30295" t="19675" r="21907" b="15268"/>
          <a:stretch/>
        </p:blipFill>
        <p:spPr>
          <a:xfrm>
            <a:off x="6649823" y="2092341"/>
            <a:ext cx="1149986" cy="1565259"/>
          </a:xfrm>
          <a:prstGeom prst="rect">
            <a:avLst/>
          </a:prstGeom>
        </p:spPr>
      </p:pic>
      <p:pic>
        <p:nvPicPr>
          <p:cNvPr id="12" name="Picture 11"/>
          <p:cNvPicPr>
            <a:picLocks noChangeAspect="1"/>
          </p:cNvPicPr>
          <p:nvPr/>
        </p:nvPicPr>
        <p:blipFill>
          <a:blip r:embed="rId8"/>
          <a:stretch>
            <a:fillRect/>
          </a:stretch>
        </p:blipFill>
        <p:spPr>
          <a:xfrm>
            <a:off x="3886200" y="3819924"/>
            <a:ext cx="1219200" cy="1514076"/>
          </a:xfrm>
          <a:prstGeom prst="rect">
            <a:avLst/>
          </a:prstGeom>
        </p:spPr>
      </p:pic>
    </p:spTree>
    <p:extLst>
      <p:ext uri="{BB962C8B-B14F-4D97-AF65-F5344CB8AC3E}">
        <p14:creationId xmlns:p14="http://schemas.microsoft.com/office/powerpoint/2010/main" val="1772927549"/>
      </p:ext>
    </p:extLst>
  </p:cSld>
  <p:clrMapOvr>
    <a:masterClrMapping/>
  </p:clrMapOvr>
  <mc:AlternateContent xmlns:mc="http://schemas.openxmlformats.org/markup-compatibility/2006" xmlns:p14="http://schemas.microsoft.com/office/powerpoint/2010/main">
    <mc:Choice Requires="p14">
      <p:transition spd="slow" p14:dur="2000" advTm="14619"/>
    </mc:Choice>
    <mc:Fallback xmlns="">
      <p:transition spd="slow" advTm="14619"/>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4" name="Picture 3"/>
          <p:cNvPicPr>
            <a:picLocks noChangeAspect="1"/>
          </p:cNvPicPr>
          <p:nvPr/>
        </p:nvPicPr>
        <p:blipFill>
          <a:blip r:embed="rId2"/>
          <a:stretch>
            <a:fillRect/>
          </a:stretch>
        </p:blipFill>
        <p:spPr>
          <a:xfrm>
            <a:off x="4604326" y="152477"/>
            <a:ext cx="4176000" cy="324000"/>
          </a:xfrm>
          <a:prstGeom prst="rect">
            <a:avLst/>
          </a:prstGeom>
        </p:spPr>
      </p:pic>
      <p:sp>
        <p:nvSpPr>
          <p:cNvPr id="7" name="Rectangle 6"/>
          <p:cNvSpPr/>
          <p:nvPr/>
        </p:nvSpPr>
        <p:spPr>
          <a:xfrm>
            <a:off x="5594927" y="2720192"/>
            <a:ext cx="3482216" cy="3539430"/>
          </a:xfrm>
          <a:prstGeom prst="rect">
            <a:avLst/>
          </a:prstGeom>
        </p:spPr>
        <p:txBody>
          <a:bodyPr wrap="square">
            <a:spAutoFit/>
          </a:bodyPr>
          <a:lstStyle/>
          <a:p>
            <a:r>
              <a:rPr lang="en-US" sz="1400" dirty="0">
                <a:cs typeface="Arial" panose="020B0604020202020204" pitchFamily="34" charset="0"/>
              </a:rPr>
              <a:t>Stresses and strains are related through constitutive equations; for linear elastic,</a:t>
            </a:r>
          </a:p>
          <a:p>
            <a:r>
              <a:rPr lang="en-US" sz="1400" dirty="0">
                <a:cs typeface="Arial" panose="020B0604020202020204" pitchFamily="34" charset="0"/>
              </a:rPr>
              <a:t>homogeneous, isotropic materials, these relations </a:t>
            </a:r>
            <a:r>
              <a:rPr lang="en-US" sz="1400" dirty="0" smtClean="0">
                <a:cs typeface="Arial" panose="020B0604020202020204" pitchFamily="34" charset="0"/>
              </a:rPr>
              <a:t>include:</a:t>
            </a:r>
          </a:p>
          <a:p>
            <a:endParaRPr lang="en-US" sz="1400" dirty="0">
              <a:cs typeface="Arial" panose="020B0604020202020204" pitchFamily="34" charset="0"/>
            </a:endParaRPr>
          </a:p>
          <a:p>
            <a:endParaRPr lang="en-US" sz="1400" dirty="0" smtClean="0">
              <a:cs typeface="Arial" panose="020B0604020202020204" pitchFamily="34" charset="0"/>
            </a:endParaRPr>
          </a:p>
          <a:p>
            <a:endParaRPr lang="en-US" sz="1400" dirty="0">
              <a:cs typeface="Arial" panose="020B0604020202020204" pitchFamily="34" charset="0"/>
            </a:endParaRPr>
          </a:p>
          <a:p>
            <a:endParaRPr lang="en-US" sz="1400" dirty="0" smtClean="0">
              <a:cs typeface="Arial" panose="020B0604020202020204" pitchFamily="34" charset="0"/>
            </a:endParaRPr>
          </a:p>
          <a:p>
            <a:endParaRPr lang="en-US" sz="1400" dirty="0">
              <a:cs typeface="Arial" panose="020B0604020202020204" pitchFamily="34" charset="0"/>
            </a:endParaRPr>
          </a:p>
          <a:p>
            <a:endParaRPr lang="en-US" sz="1400" dirty="0" smtClean="0">
              <a:cs typeface="Arial" panose="020B0604020202020204" pitchFamily="34" charset="0"/>
            </a:endParaRPr>
          </a:p>
          <a:p>
            <a:endParaRPr lang="en-US" sz="1400" dirty="0">
              <a:cs typeface="Arial" panose="020B0604020202020204" pitchFamily="34" charset="0"/>
            </a:endParaRPr>
          </a:p>
          <a:p>
            <a:endParaRPr lang="en-US" sz="1400" dirty="0" smtClean="0">
              <a:cs typeface="Arial" panose="020B0604020202020204" pitchFamily="34" charset="0"/>
            </a:endParaRPr>
          </a:p>
          <a:p>
            <a:r>
              <a:rPr lang="en-US" sz="1400" dirty="0" smtClean="0">
                <a:cs typeface="Arial" panose="020B0604020202020204" pitchFamily="34" charset="0"/>
              </a:rPr>
              <a:t>where </a:t>
            </a:r>
          </a:p>
          <a:p>
            <a:r>
              <a:rPr lang="en-US" sz="1400" dirty="0" smtClean="0">
                <a:cs typeface="Arial" panose="020B0604020202020204" pitchFamily="34" charset="0"/>
              </a:rPr>
              <a:t>E </a:t>
            </a:r>
            <a:r>
              <a:rPr lang="en-US" sz="1400" dirty="0">
                <a:cs typeface="Arial" panose="020B0604020202020204" pitchFamily="34" charset="0"/>
              </a:rPr>
              <a:t>is Young's modulus or </a:t>
            </a:r>
            <a:r>
              <a:rPr lang="en-US" sz="1400" dirty="0" smtClean="0">
                <a:cs typeface="Arial" panose="020B0604020202020204" pitchFamily="34" charset="0"/>
              </a:rPr>
              <a:t>modulus </a:t>
            </a:r>
            <a:r>
              <a:rPr lang="en-US" sz="1400" dirty="0">
                <a:cs typeface="Arial" panose="020B0604020202020204" pitchFamily="34" charset="0"/>
              </a:rPr>
              <a:t>of elasticity, </a:t>
            </a:r>
            <a:endParaRPr lang="en-US" sz="1400" dirty="0" smtClean="0">
              <a:cs typeface="Arial" panose="020B0604020202020204" pitchFamily="34" charset="0"/>
            </a:endParaRPr>
          </a:p>
          <a:p>
            <a:r>
              <a:rPr lang="en-US" sz="1400" dirty="0" smtClean="0">
                <a:cs typeface="Arial" panose="020B0604020202020204" pitchFamily="34" charset="0"/>
              </a:rPr>
              <a:t>G </a:t>
            </a:r>
            <a:r>
              <a:rPr lang="en-US" sz="1400" dirty="0">
                <a:cs typeface="Arial" panose="020B0604020202020204" pitchFamily="34" charset="0"/>
              </a:rPr>
              <a:t>is the shear </a:t>
            </a:r>
            <a:r>
              <a:rPr lang="en-US" sz="1400" dirty="0" smtClean="0">
                <a:cs typeface="Arial" panose="020B0604020202020204" pitchFamily="34" charset="0"/>
              </a:rPr>
              <a:t>modulus or </a:t>
            </a:r>
            <a:r>
              <a:rPr lang="en-US" sz="1400" dirty="0">
                <a:cs typeface="Arial" panose="020B0604020202020204" pitchFamily="34" charset="0"/>
              </a:rPr>
              <a:t>modulus of rigidity, </a:t>
            </a:r>
            <a:endParaRPr lang="en-US" sz="1400" dirty="0" smtClean="0">
              <a:cs typeface="Arial" panose="020B0604020202020204" pitchFamily="34" charset="0"/>
            </a:endParaRPr>
          </a:p>
          <a:p>
            <a:r>
              <a:rPr lang="en-US" sz="1400" i="1" dirty="0" smtClean="0">
                <a:cs typeface="Arial" panose="020B0604020202020204" pitchFamily="34" charset="0"/>
              </a:rPr>
              <a:t>v</a:t>
            </a:r>
            <a:r>
              <a:rPr lang="en-US" sz="1400" dirty="0" smtClean="0">
                <a:cs typeface="Arial" panose="020B0604020202020204" pitchFamily="34" charset="0"/>
              </a:rPr>
              <a:t> </a:t>
            </a:r>
            <a:r>
              <a:rPr lang="en-US" sz="1400" dirty="0">
                <a:cs typeface="Arial" panose="020B0604020202020204" pitchFamily="34" charset="0"/>
              </a:rPr>
              <a:t>is </a:t>
            </a:r>
            <a:r>
              <a:rPr lang="en-US" sz="1400" dirty="0" smtClean="0">
                <a:cs typeface="Arial" panose="020B0604020202020204" pitchFamily="34" charset="0"/>
              </a:rPr>
              <a:t>a Poisson's </a:t>
            </a:r>
            <a:r>
              <a:rPr lang="en-US" sz="1400" dirty="0">
                <a:cs typeface="Arial" panose="020B0604020202020204" pitchFamily="34" charset="0"/>
              </a:rPr>
              <a:t>ratio</a:t>
            </a:r>
          </a:p>
        </p:txBody>
      </p:sp>
      <p:pic>
        <p:nvPicPr>
          <p:cNvPr id="8" name="Picture 7"/>
          <p:cNvPicPr>
            <a:picLocks noChangeAspect="1"/>
          </p:cNvPicPr>
          <p:nvPr/>
        </p:nvPicPr>
        <p:blipFill>
          <a:blip r:embed="rId3"/>
          <a:stretch>
            <a:fillRect/>
          </a:stretch>
        </p:blipFill>
        <p:spPr>
          <a:xfrm>
            <a:off x="5345924" y="506781"/>
            <a:ext cx="3399766" cy="1999034"/>
          </a:xfrm>
          <a:prstGeom prst="rect">
            <a:avLst/>
          </a:prstGeom>
        </p:spPr>
      </p:pic>
      <p:sp>
        <p:nvSpPr>
          <p:cNvPr id="10" name="TextBox 9"/>
          <p:cNvSpPr txBox="1"/>
          <p:nvPr/>
        </p:nvSpPr>
        <p:spPr>
          <a:xfrm>
            <a:off x="152400" y="39354"/>
            <a:ext cx="1395318" cy="369332"/>
          </a:xfrm>
          <a:prstGeom prst="rect">
            <a:avLst/>
          </a:prstGeom>
          <a:noFill/>
        </p:spPr>
        <p:txBody>
          <a:bodyPr wrap="none" rtlCol="0">
            <a:spAutoFit/>
          </a:bodyPr>
          <a:lstStyle/>
          <a:p>
            <a:r>
              <a:rPr lang="en-US" b="1" dirty="0" smtClean="0">
                <a:solidFill>
                  <a:srgbClr val="FF0000"/>
                </a:solidFill>
              </a:rPr>
              <a:t>Dillard, 2002</a:t>
            </a:r>
            <a:endParaRPr lang="en-US" b="1" dirty="0">
              <a:solidFill>
                <a:srgbClr val="FF0000"/>
              </a:solidFill>
            </a:endParaRPr>
          </a:p>
        </p:txBody>
      </p:sp>
      <p:pic>
        <p:nvPicPr>
          <p:cNvPr id="5" name="Picture 4"/>
          <p:cNvPicPr>
            <a:picLocks noChangeAspect="1"/>
          </p:cNvPicPr>
          <p:nvPr/>
        </p:nvPicPr>
        <p:blipFill>
          <a:blip r:embed="rId4"/>
          <a:stretch>
            <a:fillRect/>
          </a:stretch>
        </p:blipFill>
        <p:spPr>
          <a:xfrm>
            <a:off x="5562600" y="3621930"/>
            <a:ext cx="2912786" cy="1543050"/>
          </a:xfrm>
          <a:prstGeom prst="rect">
            <a:avLst/>
          </a:prstGeom>
        </p:spPr>
      </p:pic>
      <p:pic>
        <p:nvPicPr>
          <p:cNvPr id="6" name="Picture 5"/>
          <p:cNvPicPr>
            <a:picLocks noChangeAspect="1"/>
          </p:cNvPicPr>
          <p:nvPr/>
        </p:nvPicPr>
        <p:blipFill>
          <a:blip r:embed="rId5"/>
          <a:stretch>
            <a:fillRect/>
          </a:stretch>
        </p:blipFill>
        <p:spPr>
          <a:xfrm>
            <a:off x="123692" y="532181"/>
            <a:ext cx="5410200" cy="5648325"/>
          </a:xfrm>
          <a:prstGeom prst="rect">
            <a:avLst/>
          </a:prstGeom>
        </p:spPr>
      </p:pic>
    </p:spTree>
    <p:extLst>
      <p:ext uri="{BB962C8B-B14F-4D97-AF65-F5344CB8AC3E}">
        <p14:creationId xmlns:p14="http://schemas.microsoft.com/office/powerpoint/2010/main" val="1685849233"/>
      </p:ext>
    </p:extLst>
  </p:cSld>
  <p:clrMapOvr>
    <a:masterClrMapping/>
  </p:clrMapOvr>
  <mc:AlternateContent xmlns:mc="http://schemas.openxmlformats.org/markup-compatibility/2006" xmlns:p14="http://schemas.microsoft.com/office/powerpoint/2010/main">
    <mc:Choice Requires="p14">
      <p:transition spd="slow" p14:dur="2000" advTm="222649"/>
    </mc:Choice>
    <mc:Fallback xmlns="">
      <p:transition spd="slow" advTm="22264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3" name="TextBox 2"/>
          <p:cNvSpPr txBox="1"/>
          <p:nvPr/>
        </p:nvSpPr>
        <p:spPr>
          <a:xfrm>
            <a:off x="152400" y="39354"/>
            <a:ext cx="5276188" cy="369332"/>
          </a:xfrm>
          <a:prstGeom prst="rect">
            <a:avLst/>
          </a:prstGeom>
          <a:noFill/>
        </p:spPr>
        <p:txBody>
          <a:bodyPr wrap="none" rtlCol="0">
            <a:spAutoFit/>
          </a:bodyPr>
          <a:lstStyle/>
          <a:p>
            <a:r>
              <a:rPr lang="en-US" b="1" dirty="0" smtClean="0">
                <a:solidFill>
                  <a:srgbClr val="FF0000"/>
                </a:solidFill>
              </a:rPr>
              <a:t>Dillard, 2002 – SHEAR-LAG MODEL for Single lap-joint</a:t>
            </a:r>
            <a:endParaRPr lang="en-US" b="1" dirty="0">
              <a:solidFill>
                <a:srgbClr val="FF0000"/>
              </a:solidFill>
            </a:endParaRPr>
          </a:p>
        </p:txBody>
      </p:sp>
      <p:sp>
        <p:nvSpPr>
          <p:cNvPr id="12"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8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8686"/>
            <a:ext cx="5243945" cy="597018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5"/>
          <p:cNvSpPr>
            <a:spLocks noChangeArrowheads="1"/>
          </p:cNvSpPr>
          <p:nvPr/>
        </p:nvSpPr>
        <p:spPr bwMode="auto">
          <a:xfrm>
            <a:off x="5419436" y="483779"/>
            <a:ext cx="3553419" cy="5770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08500" algn="r"/>
              </a:tabLst>
              <a:defRPr>
                <a:solidFill>
                  <a:schemeClr val="tx1"/>
                </a:solidFill>
                <a:latin typeface="Arial" panose="020B0604020202020204" pitchFamily="34" charset="0"/>
              </a:defRPr>
            </a:lvl1pPr>
            <a:lvl2pPr eaLnBrk="0" fontAlgn="base" hangingPunct="0">
              <a:spcBef>
                <a:spcPct val="0"/>
              </a:spcBef>
              <a:spcAft>
                <a:spcPct val="0"/>
              </a:spcAft>
              <a:tabLst>
                <a:tab pos="4508500" algn="r"/>
              </a:tabLst>
              <a:defRPr>
                <a:solidFill>
                  <a:schemeClr val="tx1"/>
                </a:solidFill>
                <a:latin typeface="Arial" panose="020B0604020202020204" pitchFamily="34" charset="0"/>
              </a:defRPr>
            </a:lvl2pPr>
            <a:lvl3pPr eaLnBrk="0" fontAlgn="base" hangingPunct="0">
              <a:spcBef>
                <a:spcPct val="0"/>
              </a:spcBef>
              <a:spcAft>
                <a:spcPct val="0"/>
              </a:spcAft>
              <a:tabLst>
                <a:tab pos="4508500" algn="r"/>
              </a:tabLst>
              <a:defRPr>
                <a:solidFill>
                  <a:schemeClr val="tx1"/>
                </a:solidFill>
                <a:latin typeface="Arial" panose="020B0604020202020204" pitchFamily="34" charset="0"/>
              </a:defRPr>
            </a:lvl3pPr>
            <a:lvl4pPr eaLnBrk="0" fontAlgn="base" hangingPunct="0">
              <a:spcBef>
                <a:spcPct val="0"/>
              </a:spcBef>
              <a:spcAft>
                <a:spcPct val="0"/>
              </a:spcAft>
              <a:tabLst>
                <a:tab pos="4508500" algn="r"/>
              </a:tabLst>
              <a:defRPr>
                <a:solidFill>
                  <a:schemeClr val="tx1"/>
                </a:solidFill>
                <a:latin typeface="Arial" panose="020B0604020202020204" pitchFamily="34" charset="0"/>
              </a:defRPr>
            </a:lvl4pPr>
            <a:lvl5pPr eaLnBrk="0" fontAlgn="base" hangingPunct="0">
              <a:spcBef>
                <a:spcPct val="0"/>
              </a:spcBef>
              <a:spcAft>
                <a:spcPct val="0"/>
              </a:spcAft>
              <a:tabLst>
                <a:tab pos="4508500" algn="r"/>
              </a:tabLst>
              <a:defRPr>
                <a:solidFill>
                  <a:schemeClr val="tx1"/>
                </a:solidFill>
                <a:latin typeface="Arial" panose="020B0604020202020204" pitchFamily="34" charset="0"/>
              </a:defRPr>
            </a:lvl5pPr>
            <a:lvl6pPr eaLnBrk="0" fontAlgn="base" hangingPunct="0">
              <a:spcBef>
                <a:spcPct val="0"/>
              </a:spcBef>
              <a:spcAft>
                <a:spcPct val="0"/>
              </a:spcAft>
              <a:tabLst>
                <a:tab pos="4508500" algn="r"/>
              </a:tabLst>
              <a:defRPr>
                <a:solidFill>
                  <a:schemeClr val="tx1"/>
                </a:solidFill>
                <a:latin typeface="Arial" panose="020B0604020202020204" pitchFamily="34" charset="0"/>
              </a:defRPr>
            </a:lvl6pPr>
            <a:lvl7pPr eaLnBrk="0" fontAlgn="base" hangingPunct="0">
              <a:spcBef>
                <a:spcPct val="0"/>
              </a:spcBef>
              <a:spcAft>
                <a:spcPct val="0"/>
              </a:spcAft>
              <a:tabLst>
                <a:tab pos="4508500" algn="r"/>
              </a:tabLst>
              <a:defRPr>
                <a:solidFill>
                  <a:schemeClr val="tx1"/>
                </a:solidFill>
                <a:latin typeface="Arial" panose="020B0604020202020204" pitchFamily="34" charset="0"/>
              </a:defRPr>
            </a:lvl7pPr>
            <a:lvl8pPr eaLnBrk="0" fontAlgn="base" hangingPunct="0">
              <a:spcBef>
                <a:spcPct val="0"/>
              </a:spcBef>
              <a:spcAft>
                <a:spcPct val="0"/>
              </a:spcAft>
              <a:tabLst>
                <a:tab pos="4508500" algn="r"/>
              </a:tabLst>
              <a:defRPr>
                <a:solidFill>
                  <a:schemeClr val="tx1"/>
                </a:solidFill>
                <a:latin typeface="Arial" panose="020B0604020202020204" pitchFamily="34" charset="0"/>
              </a:defRPr>
            </a:lvl8pPr>
            <a:lvl9pPr eaLnBrk="0" fontAlgn="base" hangingPunct="0">
              <a:spcBef>
                <a:spcPct val="0"/>
              </a:spcBef>
              <a:spcAft>
                <a:spcPct val="0"/>
              </a:spcAft>
              <a:tabLst>
                <a:tab pos="4508500" algn="r"/>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endParaRPr kumimoji="0" lang="en-US" altLang="en-US" sz="9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The shear lag model, first published by </a:t>
            </a:r>
            <a:r>
              <a:rPr kumimoji="0" lang="en-US" altLang="en-US" sz="1200"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Volkersen in 1938</a:t>
            </a: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 and then </a:t>
            </a:r>
            <a:r>
              <a:rPr kumimoji="0" lang="en-US" altLang="en-US" sz="1200" b="1"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re-considered by Cox in 1952 for fiber-matrix</a:t>
            </a: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 is one of the most fundamental concepts in the transfer of load between two members joined by either discrete connections, such as mechanical fasteners, or by a continuous layer such as an adhesive. </a:t>
            </a: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endParaRPr kumimoji="0" lang="en-US" altLang="en-US" sz="12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For any type of bonded joint involving adherends laid side by side and loaded axially in tension or compression</a:t>
            </a:r>
            <a:r>
              <a:rPr kumimoji="0" lang="en-US" altLang="en-US" sz="1200" b="0" i="0" u="sng" strike="noStrike" cap="none" normalizeH="0" baseline="0" dirty="0" smtClean="0">
                <a:ln>
                  <a:noFill/>
                </a:ln>
                <a:solidFill>
                  <a:schemeClr val="tx1"/>
                </a:solidFill>
                <a:effectLst/>
                <a:ea typeface="Calibri" panose="020F0502020204030204" pitchFamily="34" charset="0"/>
                <a:cs typeface="Arial" panose="020B0604020202020204" pitchFamily="34" charset="0"/>
              </a:rPr>
              <a:t>, the adhesive layer serves to transfer load from one adherend to the other through shear stresses distributed along the length of the bond</a:t>
            </a: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a:t>
            </a:r>
            <a:endParaRPr kumimoji="0" lang="en-US" altLang="en-US" sz="12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           </a:t>
            </a:r>
            <a:endParaRPr kumimoji="0" lang="en-US" altLang="en-US" sz="12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The upper and lower adherends are denoted by 1 and 2, respectively. Each adherend has a Young's modulus </a:t>
            </a:r>
            <a:r>
              <a:rPr kumimoji="0" lang="en-US" altLang="en-US" sz="1200" b="0" i="1"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E; </a:t>
            </a: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and a thickness </a:t>
            </a:r>
            <a:r>
              <a:rPr kumimoji="0" lang="en-US" altLang="en-US" sz="1200" b="0" i="1"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t. </a:t>
            </a: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The adhesive has a shear modulus of G and a thickness of </a:t>
            </a:r>
            <a:r>
              <a:rPr kumimoji="0" lang="en-US" altLang="en-US" sz="1200" b="0" i="1"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h. </a:t>
            </a: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The joint length is </a:t>
            </a:r>
            <a:r>
              <a:rPr kumimoji="0" lang="en-US" altLang="en-US" sz="1200" b="0" i="1"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L, </a:t>
            </a: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as shown in Figure. </a:t>
            </a: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endParaRPr lang="en-US" altLang="en-US" sz="1200" dirty="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endParaRPr kumimoji="0" lang="en-US" altLang="en-US" sz="12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If the adherends are relatively rigid, the transfer occurs in a more uniform fashion, with load being gradually transferred across the bond plane at a fairly uniform rate. </a:t>
            </a: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endPar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4508500" algn="r"/>
              </a:tabLst>
            </a:pPr>
            <a:r>
              <a:rPr kumimoji="0" lang="en-US" altLang="en-US" sz="1200" b="0" i="0" u="none" strike="noStrike" cap="none" normalizeH="0" baseline="0" dirty="0" smtClean="0">
                <a:ln>
                  <a:noFill/>
                </a:ln>
                <a:solidFill>
                  <a:schemeClr val="tx1"/>
                </a:solidFill>
                <a:effectLst/>
                <a:ea typeface="Calibri" panose="020F0502020204030204" pitchFamily="34" charset="0"/>
                <a:cs typeface="Arial" panose="020B0604020202020204" pitchFamily="34" charset="0"/>
              </a:rPr>
              <a:t>If the adherends are noticeably deformable in the axial direction, however, significant peaks in the shear stresses will occur at the ends of the joints.</a:t>
            </a:r>
            <a:endParaRPr kumimoji="0" lang="en-US" altLang="en-US" sz="12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257060754"/>
      </p:ext>
    </p:extLst>
  </p:cSld>
  <p:clrMapOvr>
    <a:masterClrMapping/>
  </p:clrMapOvr>
  <mc:AlternateContent xmlns:mc="http://schemas.openxmlformats.org/markup-compatibility/2006" xmlns:p14="http://schemas.microsoft.com/office/powerpoint/2010/main">
    <mc:Choice Requires="p14">
      <p:transition spd="slow" p14:dur="2000" advTm="222649"/>
    </mc:Choice>
    <mc:Fallback xmlns="">
      <p:transition spd="slow" advTm="22264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2" name="Picture 1"/>
          <p:cNvPicPr>
            <a:picLocks noChangeAspect="1"/>
          </p:cNvPicPr>
          <p:nvPr/>
        </p:nvPicPr>
        <p:blipFill>
          <a:blip r:embed="rId2"/>
          <a:stretch>
            <a:fillRect/>
          </a:stretch>
        </p:blipFill>
        <p:spPr>
          <a:xfrm>
            <a:off x="408709" y="544010"/>
            <a:ext cx="8042077" cy="4109840"/>
          </a:xfrm>
          <a:prstGeom prst="rect">
            <a:avLst/>
          </a:prstGeom>
        </p:spPr>
      </p:pic>
      <p:sp>
        <p:nvSpPr>
          <p:cNvPr id="3" name="TextBox 2"/>
          <p:cNvSpPr txBox="1"/>
          <p:nvPr/>
        </p:nvSpPr>
        <p:spPr>
          <a:xfrm>
            <a:off x="2863179" y="4852845"/>
            <a:ext cx="3406125" cy="369332"/>
          </a:xfrm>
          <a:prstGeom prst="rect">
            <a:avLst/>
          </a:prstGeom>
          <a:noFill/>
        </p:spPr>
        <p:txBody>
          <a:bodyPr wrap="none" rtlCol="0">
            <a:spAutoFit/>
          </a:bodyPr>
          <a:lstStyle/>
          <a:p>
            <a:r>
              <a:rPr lang="en-US" dirty="0" smtClean="0">
                <a:solidFill>
                  <a:srgbClr val="00B050"/>
                </a:solidFill>
              </a:rPr>
              <a:t>How to obtain shear-lag solution? </a:t>
            </a:r>
            <a:endParaRPr lang="en-US" dirty="0">
              <a:solidFill>
                <a:srgbClr val="00B050"/>
              </a:solidFill>
            </a:endParaRP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369455" y="5374985"/>
            <a:ext cx="4109042" cy="838200"/>
          </a:xfrm>
          <a:prstGeom prst="rect">
            <a:avLst/>
          </a:prstGeom>
          <a:noFill/>
          <a:ln>
            <a:noFill/>
          </a:ln>
        </p:spPr>
      </p:pic>
      <p:pic>
        <p:nvPicPr>
          <p:cNvPr id="4" name="Picture 3"/>
          <p:cNvPicPr>
            <a:picLocks noChangeAspect="1"/>
          </p:cNvPicPr>
          <p:nvPr/>
        </p:nvPicPr>
        <p:blipFill>
          <a:blip r:embed="rId4"/>
          <a:stretch>
            <a:fillRect/>
          </a:stretch>
        </p:blipFill>
        <p:spPr>
          <a:xfrm>
            <a:off x="5204691" y="5537580"/>
            <a:ext cx="3317677" cy="513011"/>
          </a:xfrm>
          <a:prstGeom prst="rect">
            <a:avLst/>
          </a:prstGeom>
          <a:solidFill>
            <a:srgbClr val="92D050"/>
          </a:solidFill>
          <a:ln>
            <a:solidFill>
              <a:schemeClr val="accent1"/>
            </a:solidFill>
          </a:ln>
        </p:spPr>
      </p:pic>
      <p:sp>
        <p:nvSpPr>
          <p:cNvPr id="6" name="Striped Right Arrow 5"/>
          <p:cNvSpPr/>
          <p:nvPr/>
        </p:nvSpPr>
        <p:spPr>
          <a:xfrm>
            <a:off x="4566242" y="5714064"/>
            <a:ext cx="462958" cy="16004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52400" y="39354"/>
            <a:ext cx="3651512" cy="369332"/>
          </a:xfrm>
          <a:prstGeom prst="rect">
            <a:avLst/>
          </a:prstGeom>
          <a:noFill/>
        </p:spPr>
        <p:txBody>
          <a:bodyPr wrap="none" rtlCol="0">
            <a:spAutoFit/>
          </a:bodyPr>
          <a:lstStyle/>
          <a:p>
            <a:r>
              <a:rPr lang="en-US" b="1" dirty="0" smtClean="0">
                <a:solidFill>
                  <a:srgbClr val="FF0000"/>
                </a:solidFill>
              </a:rPr>
              <a:t>Dillard, 2002 – SHEAR-LAG MODEL …</a:t>
            </a:r>
            <a:endParaRPr lang="en-US" b="1" dirty="0">
              <a:solidFill>
                <a:srgbClr val="FF0000"/>
              </a:solidFill>
            </a:endParaRPr>
          </a:p>
        </p:txBody>
      </p:sp>
    </p:spTree>
    <p:extLst>
      <p:ext uri="{BB962C8B-B14F-4D97-AF65-F5344CB8AC3E}">
        <p14:creationId xmlns:p14="http://schemas.microsoft.com/office/powerpoint/2010/main" val="1838882771"/>
      </p:ext>
    </p:extLst>
  </p:cSld>
  <p:clrMapOvr>
    <a:masterClrMapping/>
  </p:clrMapOvr>
  <mc:AlternateContent xmlns:mc="http://schemas.openxmlformats.org/markup-compatibility/2006" xmlns:p14="http://schemas.microsoft.com/office/powerpoint/2010/main">
    <mc:Choice Requires="p14">
      <p:transition spd="slow" p14:dur="2000" advTm="222649"/>
    </mc:Choice>
    <mc:Fallback xmlns="">
      <p:transition spd="slow" advTm="22264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pic>
        <p:nvPicPr>
          <p:cNvPr id="3" name="Picture 2"/>
          <p:cNvPicPr>
            <a:picLocks noChangeAspect="1"/>
          </p:cNvPicPr>
          <p:nvPr/>
        </p:nvPicPr>
        <p:blipFill>
          <a:blip r:embed="rId2"/>
          <a:stretch>
            <a:fillRect/>
          </a:stretch>
        </p:blipFill>
        <p:spPr>
          <a:xfrm>
            <a:off x="2971800" y="609600"/>
            <a:ext cx="3998829" cy="701964"/>
          </a:xfrm>
          <a:prstGeom prst="rect">
            <a:avLst/>
          </a:prstGeom>
        </p:spPr>
      </p:pic>
      <p:sp>
        <p:nvSpPr>
          <p:cNvPr id="5" name="TextBox 4"/>
          <p:cNvSpPr txBox="1"/>
          <p:nvPr/>
        </p:nvSpPr>
        <p:spPr>
          <a:xfrm>
            <a:off x="152400" y="39354"/>
            <a:ext cx="3754105" cy="369332"/>
          </a:xfrm>
          <a:prstGeom prst="rect">
            <a:avLst/>
          </a:prstGeom>
          <a:noFill/>
        </p:spPr>
        <p:txBody>
          <a:bodyPr wrap="none" rtlCol="0">
            <a:spAutoFit/>
          </a:bodyPr>
          <a:lstStyle/>
          <a:p>
            <a:r>
              <a:rPr lang="en-US" b="1" dirty="0" smtClean="0">
                <a:solidFill>
                  <a:srgbClr val="FF0000"/>
                </a:solidFill>
              </a:rPr>
              <a:t>Dillard, 2002 – SHEAR-LAG MODEL…</a:t>
            </a:r>
            <a:endParaRPr lang="en-US" b="1" dirty="0">
              <a:solidFill>
                <a:srgbClr val="FF0000"/>
              </a:solidFill>
            </a:endParaRPr>
          </a:p>
        </p:txBody>
      </p:sp>
      <p:sp>
        <p:nvSpPr>
          <p:cNvPr id="4" name="TextBox 3"/>
          <p:cNvSpPr txBox="1"/>
          <p:nvPr/>
        </p:nvSpPr>
        <p:spPr>
          <a:xfrm>
            <a:off x="457200" y="762000"/>
            <a:ext cx="2238946" cy="369332"/>
          </a:xfrm>
          <a:prstGeom prst="rect">
            <a:avLst/>
          </a:prstGeom>
          <a:noFill/>
        </p:spPr>
        <p:txBody>
          <a:bodyPr wrap="none" rtlCol="0">
            <a:spAutoFit/>
          </a:bodyPr>
          <a:lstStyle/>
          <a:p>
            <a:r>
              <a:rPr lang="en-US" dirty="0" smtClean="0"/>
              <a:t>Boundary conditions: </a:t>
            </a:r>
            <a:endParaRPr lang="en-US" dirty="0"/>
          </a:p>
        </p:txBody>
      </p:sp>
      <p:sp>
        <p:nvSpPr>
          <p:cNvPr id="6" name="Rectangle 5"/>
          <p:cNvSpPr/>
          <p:nvPr/>
        </p:nvSpPr>
        <p:spPr>
          <a:xfrm>
            <a:off x="457199" y="1386998"/>
            <a:ext cx="8153400" cy="646331"/>
          </a:xfrm>
          <a:prstGeom prst="rect">
            <a:avLst/>
          </a:prstGeom>
        </p:spPr>
        <p:txBody>
          <a:bodyPr wrap="square">
            <a:spAutoFit/>
          </a:bodyPr>
          <a:lstStyle/>
          <a:p>
            <a:r>
              <a:rPr lang="en-US" dirty="0" smtClean="0"/>
              <a:t>The final </a:t>
            </a:r>
            <a:r>
              <a:rPr lang="en-US" dirty="0"/>
              <a:t>solution for the </a:t>
            </a:r>
            <a:r>
              <a:rPr lang="en-US" dirty="0" smtClean="0"/>
              <a:t>shear-lag </a:t>
            </a:r>
            <a:r>
              <a:rPr lang="en-US" dirty="0"/>
              <a:t>model of the lap joint, P is the axial load per unit width of the joint :</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66560"/>
            <a:ext cx="6172200" cy="899775"/>
          </a:xfrm>
          <a:prstGeom prst="rect">
            <a:avLst/>
          </a:prstGeom>
          <a:noFill/>
          <a:ln w="25400">
            <a:solidFill>
              <a:srgbClr val="FF0000"/>
            </a:solidFill>
          </a:ln>
        </p:spPr>
      </p:pic>
      <p:sp>
        <p:nvSpPr>
          <p:cNvPr id="7" name="Rectangle 6"/>
          <p:cNvSpPr/>
          <p:nvPr/>
        </p:nvSpPr>
        <p:spPr>
          <a:xfrm>
            <a:off x="152400" y="3193863"/>
            <a:ext cx="5682389" cy="369332"/>
          </a:xfrm>
          <a:prstGeom prst="rect">
            <a:avLst/>
          </a:prstGeom>
        </p:spPr>
        <p:txBody>
          <a:bodyPr wrap="none">
            <a:spAutoFit/>
          </a:bodyPr>
          <a:lstStyle/>
          <a:p>
            <a:r>
              <a:rPr lang="en-US" b="1" dirty="0" err="1">
                <a:solidFill>
                  <a:srgbClr val="FF0000"/>
                </a:solidFill>
              </a:rPr>
              <a:t>Taklal</a:t>
            </a:r>
            <a:r>
              <a:rPr lang="en-US" b="1" dirty="0">
                <a:solidFill>
                  <a:srgbClr val="FF0000"/>
                </a:solidFill>
              </a:rPr>
              <a:t> et al, </a:t>
            </a:r>
            <a:r>
              <a:rPr lang="en-US" b="1" dirty="0" smtClean="0">
                <a:solidFill>
                  <a:srgbClr val="FF0000"/>
                </a:solidFill>
              </a:rPr>
              <a:t>2018 </a:t>
            </a:r>
            <a:r>
              <a:rPr lang="en-US" dirty="0" smtClean="0"/>
              <a:t>– </a:t>
            </a:r>
            <a:r>
              <a:rPr lang="en-US" b="1" dirty="0" smtClean="0"/>
              <a:t>Cox shear-lag solution for fiber/matrix </a:t>
            </a:r>
            <a:endParaRPr lang="en-US" b="1" dirty="0"/>
          </a:p>
        </p:txBody>
      </p:sp>
      <p:sp>
        <p:nvSpPr>
          <p:cNvPr id="10" name="Rectangle 9"/>
          <p:cNvSpPr/>
          <p:nvPr/>
        </p:nvSpPr>
        <p:spPr>
          <a:xfrm>
            <a:off x="288494" y="5148043"/>
            <a:ext cx="5410200" cy="1200329"/>
          </a:xfrm>
          <a:prstGeom prst="rect">
            <a:avLst/>
          </a:prstGeom>
        </p:spPr>
        <p:txBody>
          <a:bodyPr wrap="square">
            <a:spAutoFit/>
          </a:bodyPr>
          <a:lstStyle/>
          <a:p>
            <a:pPr algn="just"/>
            <a:r>
              <a:rPr lang="en-US" sz="1200" b="1" dirty="0"/>
              <a:t>where </a:t>
            </a:r>
            <a:endParaRPr lang="en-US" sz="1200" b="1" dirty="0" smtClean="0"/>
          </a:p>
          <a:p>
            <a:pPr algn="just"/>
            <a:r>
              <a:rPr lang="en-US" sz="1200" b="1" dirty="0" err="1" smtClean="0"/>
              <a:t>E</a:t>
            </a:r>
            <a:r>
              <a:rPr lang="en-US" sz="1200" b="1" baseline="-25000" dirty="0" err="1" smtClean="0"/>
              <a:t>f</a:t>
            </a:r>
            <a:r>
              <a:rPr lang="en-US" sz="1200" b="1" dirty="0" smtClean="0"/>
              <a:t> </a:t>
            </a:r>
            <a:r>
              <a:rPr lang="en-US" sz="1200" b="1" dirty="0"/>
              <a:t>is the Young modulus of the fiber, </a:t>
            </a:r>
            <a:r>
              <a:rPr lang="en-US" sz="1200" b="1" dirty="0" smtClean="0"/>
              <a:t>G</a:t>
            </a:r>
            <a:r>
              <a:rPr lang="en-US" sz="1200" b="1" baseline="-25000" dirty="0" smtClean="0"/>
              <a:t>m</a:t>
            </a:r>
            <a:r>
              <a:rPr lang="en-US" sz="1200" b="1" dirty="0" smtClean="0"/>
              <a:t> </a:t>
            </a:r>
            <a:r>
              <a:rPr lang="en-US" sz="1200" b="1" dirty="0"/>
              <a:t>shear modulus of the matrix, </a:t>
            </a:r>
            <a:endParaRPr lang="en-US" sz="1200" b="1" dirty="0" smtClean="0"/>
          </a:p>
          <a:p>
            <a:pPr algn="just"/>
            <a:r>
              <a:rPr lang="en-US" sz="1200" b="1" dirty="0" smtClean="0"/>
              <a:t>ɛ</a:t>
            </a:r>
            <a:r>
              <a:rPr lang="en-US" sz="1200" b="1" baseline="-25000" dirty="0" smtClean="0"/>
              <a:t>1</a:t>
            </a:r>
            <a:r>
              <a:rPr lang="en-US" sz="1200" b="1" dirty="0" smtClean="0"/>
              <a:t> </a:t>
            </a:r>
            <a:r>
              <a:rPr lang="en-US" sz="1200" b="1" dirty="0"/>
              <a:t>is </a:t>
            </a:r>
            <a:r>
              <a:rPr lang="en-US" sz="1200" b="1" dirty="0" smtClean="0"/>
              <a:t>the applied </a:t>
            </a:r>
            <a:r>
              <a:rPr lang="en-US" sz="1200" b="1" dirty="0"/>
              <a:t>strain, </a:t>
            </a:r>
            <a:r>
              <a:rPr lang="en-US" sz="1200" b="1" dirty="0" smtClean="0"/>
              <a:t>a</a:t>
            </a:r>
            <a:r>
              <a:rPr lang="en-US" sz="1200" b="1" dirty="0"/>
              <a:t>, R, are respectively the radius of the fiber and the matrix, </a:t>
            </a:r>
            <a:endParaRPr lang="en-US" sz="1200" b="1" dirty="0" smtClean="0"/>
          </a:p>
          <a:p>
            <a:pPr algn="just"/>
            <a:r>
              <a:rPr lang="en-US" sz="1200" b="1" dirty="0" smtClean="0"/>
              <a:t>L </a:t>
            </a:r>
            <a:r>
              <a:rPr lang="en-US" sz="1200" b="1" dirty="0"/>
              <a:t>is the </a:t>
            </a:r>
            <a:r>
              <a:rPr lang="en-US" sz="1200" b="1" dirty="0" smtClean="0"/>
              <a:t>fiber length</a:t>
            </a:r>
            <a:r>
              <a:rPr lang="en-US" sz="1200" b="1" dirty="0"/>
              <a:t>, </a:t>
            </a:r>
            <a:r>
              <a:rPr lang="en-US" sz="1200" b="1" dirty="0" smtClean="0"/>
              <a:t>x </a:t>
            </a:r>
            <a:r>
              <a:rPr lang="en-US" sz="1200" b="1" dirty="0"/>
              <a:t>is the variation of the length of the fiber, </a:t>
            </a:r>
            <a:endParaRPr lang="en-US" sz="1200" b="1" dirty="0" smtClean="0"/>
          </a:p>
          <a:p>
            <a:pPr algn="just"/>
            <a:r>
              <a:rPr lang="en-US" sz="1200" b="1" dirty="0" smtClean="0"/>
              <a:t>r </a:t>
            </a:r>
            <a:r>
              <a:rPr lang="en-US" sz="1200" b="1" dirty="0"/>
              <a:t>variation of rate of the matrix , </a:t>
            </a:r>
            <a:r>
              <a:rPr lang="en-US" sz="1200" b="1" dirty="0" smtClean="0"/>
              <a:t>s=L/a is </a:t>
            </a:r>
            <a:r>
              <a:rPr lang="en-US" sz="1200" b="1" dirty="0"/>
              <a:t>the aspect ratio of the fiber, </a:t>
            </a:r>
            <a:endParaRPr lang="en-US" sz="1200" b="1" dirty="0" smtClean="0"/>
          </a:p>
          <a:p>
            <a:pPr algn="just"/>
            <a:r>
              <a:rPr lang="en-US" sz="1200" b="1" dirty="0" smtClean="0"/>
              <a:t>n </a:t>
            </a:r>
            <a:r>
              <a:rPr lang="en-US" sz="1200" b="1" dirty="0"/>
              <a:t>is a constant</a:t>
            </a:r>
          </a:p>
        </p:txBody>
      </p:sp>
      <p:pic>
        <p:nvPicPr>
          <p:cNvPr id="12" name="Picture 11"/>
          <p:cNvPicPr>
            <a:picLocks noChangeAspect="1"/>
          </p:cNvPicPr>
          <p:nvPr/>
        </p:nvPicPr>
        <p:blipFill>
          <a:blip r:embed="rId4"/>
          <a:stretch>
            <a:fillRect/>
          </a:stretch>
        </p:blipFill>
        <p:spPr>
          <a:xfrm>
            <a:off x="4303961" y="3974458"/>
            <a:ext cx="1678185" cy="697093"/>
          </a:xfrm>
          <a:prstGeom prst="rect">
            <a:avLst/>
          </a:prstGeom>
        </p:spPr>
      </p:pic>
      <p:pic>
        <p:nvPicPr>
          <p:cNvPr id="15" name="Picture 14"/>
          <p:cNvPicPr>
            <a:picLocks noChangeAspect="1"/>
          </p:cNvPicPr>
          <p:nvPr/>
        </p:nvPicPr>
        <p:blipFill rotWithShape="1">
          <a:blip r:embed="rId5"/>
          <a:srcRect l="50828" t="3468" r="20285" b="21825"/>
          <a:stretch/>
        </p:blipFill>
        <p:spPr>
          <a:xfrm>
            <a:off x="6117958" y="3581915"/>
            <a:ext cx="2971800" cy="2743200"/>
          </a:xfrm>
          <a:prstGeom prst="rect">
            <a:avLst/>
          </a:prstGeom>
        </p:spPr>
      </p:pic>
      <p:pic>
        <p:nvPicPr>
          <p:cNvPr id="2" name="Picture 1"/>
          <p:cNvPicPr>
            <a:picLocks noChangeAspect="1"/>
          </p:cNvPicPr>
          <p:nvPr/>
        </p:nvPicPr>
        <p:blipFill>
          <a:blip r:embed="rId6"/>
          <a:stretch>
            <a:fillRect/>
          </a:stretch>
        </p:blipFill>
        <p:spPr>
          <a:xfrm>
            <a:off x="324505" y="3607097"/>
            <a:ext cx="3582000" cy="1413000"/>
          </a:xfrm>
          <a:prstGeom prst="rect">
            <a:avLst/>
          </a:prstGeom>
        </p:spPr>
      </p:pic>
    </p:spTree>
    <p:extLst>
      <p:ext uri="{BB962C8B-B14F-4D97-AF65-F5344CB8AC3E}">
        <p14:creationId xmlns:p14="http://schemas.microsoft.com/office/powerpoint/2010/main" val="103348590"/>
      </p:ext>
    </p:extLst>
  </p:cSld>
  <p:clrMapOvr>
    <a:masterClrMapping/>
  </p:clrMapOvr>
  <mc:AlternateContent xmlns:mc="http://schemas.openxmlformats.org/markup-compatibility/2006" xmlns:p14="http://schemas.microsoft.com/office/powerpoint/2010/main">
    <mc:Choice Requires="p14">
      <p:transition spd="slow" p14:dur="2000" advTm="222649"/>
    </mc:Choice>
    <mc:Fallback xmlns="">
      <p:transition spd="slow" advTm="22264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13"/>
          <p:cNvSpPr txBox="1">
            <a:spLocks noChangeArrowheads="1"/>
          </p:cNvSpPr>
          <p:nvPr/>
        </p:nvSpPr>
        <p:spPr bwMode="auto">
          <a:xfrm>
            <a:off x="91653" y="6477000"/>
            <a:ext cx="9105899" cy="253916"/>
          </a:xfrm>
          <a:prstGeom prst="rect">
            <a:avLst/>
          </a:prstGeom>
          <a:noFill/>
          <a:ln w="9525">
            <a:noFill/>
            <a:miter lim="800000"/>
            <a:headEnd/>
            <a:tailEnd/>
          </a:ln>
          <a:effectLst/>
        </p:spPr>
        <p:txBody>
          <a:bodyPr wrap="square">
            <a:spAutoFit/>
          </a:bodyPr>
          <a:lstStyle/>
          <a:p>
            <a:r>
              <a:rPr lang="en-US" sz="1050" b="1" i="1" dirty="0">
                <a:solidFill>
                  <a:srgbClr val="0099CC"/>
                </a:solidFill>
                <a:effectLst>
                  <a:outerShdw blurRad="38100" dist="38100" dir="2700000" algn="tl">
                    <a:srgbClr val="C0C0C0"/>
                  </a:outerShdw>
                </a:effectLst>
                <a:latin typeface="Arial" pitchFamily="34" charset="0"/>
                <a:cs typeface="Arial" pitchFamily="34" charset="0"/>
              </a:rPr>
              <a:t>1</a:t>
            </a:r>
            <a:r>
              <a:rPr lang="en-US" sz="1050" b="1" i="1" baseline="30000" dirty="0">
                <a:solidFill>
                  <a:srgbClr val="0099CC"/>
                </a:solidFill>
                <a:effectLst>
                  <a:outerShdw blurRad="38100" dist="38100" dir="2700000" algn="tl">
                    <a:srgbClr val="C0C0C0"/>
                  </a:outerShdw>
                </a:effectLst>
                <a:latin typeface="Arial" pitchFamily="34" charset="0"/>
                <a:cs typeface="Arial" pitchFamily="34" charset="0"/>
              </a:rPr>
              <a:t>ST</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SEMINAR ON INVESTIGATIONS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AND MODELING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OF NANOCOMPOSITES STRUCTURES, 25 </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APRIL,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2023</a:t>
            </a:r>
            <a:r>
              <a:rPr lang="en-US" sz="1050" b="1" i="1" dirty="0">
                <a:solidFill>
                  <a:srgbClr val="0099CC"/>
                </a:solidFill>
                <a:effectLst>
                  <a:outerShdw blurRad="38100" dist="38100" dir="2700000" algn="tl">
                    <a:srgbClr val="C0C0C0"/>
                  </a:outerShdw>
                </a:effectLst>
                <a:latin typeface="Arial" pitchFamily="34" charset="0"/>
                <a:cs typeface="Arial" pitchFamily="34" charset="0"/>
              </a:rPr>
              <a:t>, </a:t>
            </a:r>
            <a:r>
              <a:rPr lang="en-US" sz="1050" b="1" i="1" dirty="0" smtClean="0">
                <a:solidFill>
                  <a:srgbClr val="0099CC"/>
                </a:solidFill>
                <a:effectLst>
                  <a:outerShdw blurRad="38100" dist="38100" dir="2700000" algn="tl">
                    <a:srgbClr val="C0C0C0"/>
                  </a:outerShdw>
                </a:effectLst>
                <a:latin typeface="Arial" pitchFamily="34" charset="0"/>
                <a:cs typeface="Arial" pitchFamily="34" charset="0"/>
              </a:rPr>
              <a:t>IChE-BAS, SOFIA, BULGARIA</a:t>
            </a:r>
            <a:endParaRPr lang="en-US" sz="1050" b="1" i="1" dirty="0">
              <a:solidFill>
                <a:srgbClr val="0099CC"/>
              </a:solidFill>
              <a:effectLst>
                <a:outerShdw blurRad="38100" dist="38100" dir="2700000" algn="tl">
                  <a:srgbClr val="C0C0C0"/>
                </a:outerShdw>
              </a:effectLst>
              <a:latin typeface="Arial" pitchFamily="34" charset="0"/>
              <a:cs typeface="Arial" pitchFamily="34" charset="0"/>
            </a:endParaRPr>
          </a:p>
        </p:txBody>
      </p:sp>
      <p:sp>
        <p:nvSpPr>
          <p:cNvPr id="4" name="Rectangle 3"/>
          <p:cNvSpPr/>
          <p:nvPr/>
        </p:nvSpPr>
        <p:spPr>
          <a:xfrm>
            <a:off x="2460336" y="202590"/>
            <a:ext cx="5159664" cy="369332"/>
          </a:xfrm>
          <a:prstGeom prst="rect">
            <a:avLst/>
          </a:prstGeom>
        </p:spPr>
        <p:txBody>
          <a:bodyPr wrap="square">
            <a:spAutoFit/>
          </a:bodyPr>
          <a:lstStyle/>
          <a:p>
            <a:r>
              <a:rPr lang="en-US" b="1" dirty="0" smtClean="0"/>
              <a:t>Partial </a:t>
            </a:r>
            <a:r>
              <a:rPr lang="en-US" b="1" dirty="0"/>
              <a:t>and total debonding </a:t>
            </a:r>
            <a:r>
              <a:rPr lang="en-US" b="1" dirty="0" smtClean="0"/>
              <a:t>model for fiber/matrix</a:t>
            </a:r>
            <a:endParaRPr lang="en-US" b="1" dirty="0"/>
          </a:p>
        </p:txBody>
      </p:sp>
      <p:pic>
        <p:nvPicPr>
          <p:cNvPr id="5" name="Picture 4"/>
          <p:cNvPicPr>
            <a:picLocks noChangeAspect="1"/>
          </p:cNvPicPr>
          <p:nvPr/>
        </p:nvPicPr>
        <p:blipFill>
          <a:blip r:embed="rId2"/>
          <a:stretch>
            <a:fillRect/>
          </a:stretch>
        </p:blipFill>
        <p:spPr>
          <a:xfrm>
            <a:off x="103198" y="784804"/>
            <a:ext cx="3570725" cy="1524000"/>
          </a:xfrm>
          <a:prstGeom prst="rect">
            <a:avLst/>
          </a:prstGeom>
        </p:spPr>
      </p:pic>
      <p:pic>
        <p:nvPicPr>
          <p:cNvPr id="6" name="Picture 5"/>
          <p:cNvPicPr>
            <a:picLocks noChangeAspect="1"/>
          </p:cNvPicPr>
          <p:nvPr/>
        </p:nvPicPr>
        <p:blipFill>
          <a:blip r:embed="rId3"/>
          <a:stretch>
            <a:fillRect/>
          </a:stretch>
        </p:blipFill>
        <p:spPr>
          <a:xfrm>
            <a:off x="91652" y="2362828"/>
            <a:ext cx="1740551" cy="882768"/>
          </a:xfrm>
          <a:prstGeom prst="rect">
            <a:avLst/>
          </a:prstGeom>
        </p:spPr>
      </p:pic>
      <p:pic>
        <p:nvPicPr>
          <p:cNvPr id="7" name="Picture 6"/>
          <p:cNvPicPr>
            <a:picLocks noChangeAspect="1"/>
          </p:cNvPicPr>
          <p:nvPr/>
        </p:nvPicPr>
        <p:blipFill rotWithShape="1">
          <a:blip r:embed="rId4"/>
          <a:srcRect l="13122"/>
          <a:stretch/>
        </p:blipFill>
        <p:spPr>
          <a:xfrm>
            <a:off x="1697813" y="2427266"/>
            <a:ext cx="2017977" cy="603556"/>
          </a:xfrm>
          <a:prstGeom prst="rect">
            <a:avLst/>
          </a:prstGeom>
        </p:spPr>
      </p:pic>
      <p:sp>
        <p:nvSpPr>
          <p:cNvPr id="8" name="Rectangle 7"/>
          <p:cNvSpPr/>
          <p:nvPr/>
        </p:nvSpPr>
        <p:spPr>
          <a:xfrm>
            <a:off x="0" y="3245596"/>
            <a:ext cx="3835481" cy="307777"/>
          </a:xfrm>
          <a:prstGeom prst="rect">
            <a:avLst/>
          </a:prstGeom>
        </p:spPr>
        <p:txBody>
          <a:bodyPr wrap="square">
            <a:spAutoFit/>
          </a:bodyPr>
          <a:lstStyle/>
          <a:p>
            <a:r>
              <a:rPr lang="en-US" sz="1400" dirty="0"/>
              <a:t>The dimensionless length of debonding zone </a:t>
            </a:r>
            <a:r>
              <a:rPr lang="en-US" sz="1400" dirty="0" smtClean="0"/>
              <a:t>is </a:t>
            </a:r>
            <a:r>
              <a:rPr lang="en-US" sz="1400" b="1" dirty="0" smtClean="0"/>
              <a:t>m</a:t>
            </a:r>
            <a:r>
              <a:rPr lang="en-US" sz="1400" dirty="0" smtClean="0"/>
              <a:t> </a:t>
            </a:r>
            <a:endParaRPr lang="en-US" sz="1400" dirty="0"/>
          </a:p>
        </p:txBody>
      </p:sp>
      <p:pic>
        <p:nvPicPr>
          <p:cNvPr id="11" name="Picture 10"/>
          <p:cNvPicPr>
            <a:picLocks noChangeAspect="1"/>
          </p:cNvPicPr>
          <p:nvPr/>
        </p:nvPicPr>
        <p:blipFill>
          <a:blip r:embed="rId5"/>
          <a:stretch>
            <a:fillRect/>
          </a:stretch>
        </p:blipFill>
        <p:spPr>
          <a:xfrm>
            <a:off x="3581400" y="792238"/>
            <a:ext cx="5372100" cy="2553223"/>
          </a:xfrm>
          <a:prstGeom prst="rect">
            <a:avLst/>
          </a:prstGeom>
        </p:spPr>
      </p:pic>
      <p:pic>
        <p:nvPicPr>
          <p:cNvPr id="12" name="Picture 11"/>
          <p:cNvPicPr>
            <a:picLocks noChangeAspect="1"/>
          </p:cNvPicPr>
          <p:nvPr/>
        </p:nvPicPr>
        <p:blipFill>
          <a:blip r:embed="rId6"/>
          <a:stretch>
            <a:fillRect/>
          </a:stretch>
        </p:blipFill>
        <p:spPr>
          <a:xfrm>
            <a:off x="128598" y="3612847"/>
            <a:ext cx="3139712" cy="1908213"/>
          </a:xfrm>
          <a:prstGeom prst="rect">
            <a:avLst/>
          </a:prstGeom>
        </p:spPr>
      </p:pic>
      <p:pic>
        <p:nvPicPr>
          <p:cNvPr id="13" name="Picture 12"/>
          <p:cNvPicPr>
            <a:picLocks noChangeAspect="1"/>
          </p:cNvPicPr>
          <p:nvPr/>
        </p:nvPicPr>
        <p:blipFill>
          <a:blip r:embed="rId7"/>
          <a:stretch>
            <a:fillRect/>
          </a:stretch>
        </p:blipFill>
        <p:spPr>
          <a:xfrm>
            <a:off x="762000" y="5614948"/>
            <a:ext cx="1377815" cy="384081"/>
          </a:xfrm>
          <a:prstGeom prst="rect">
            <a:avLst/>
          </a:prstGeom>
        </p:spPr>
      </p:pic>
      <p:pic>
        <p:nvPicPr>
          <p:cNvPr id="14" name="Picture 13"/>
          <p:cNvPicPr>
            <a:picLocks noChangeAspect="1"/>
          </p:cNvPicPr>
          <p:nvPr/>
        </p:nvPicPr>
        <p:blipFill>
          <a:blip r:embed="rId8"/>
          <a:stretch>
            <a:fillRect/>
          </a:stretch>
        </p:blipFill>
        <p:spPr>
          <a:xfrm>
            <a:off x="3673923" y="3759709"/>
            <a:ext cx="5342595" cy="2445656"/>
          </a:xfrm>
          <a:prstGeom prst="rect">
            <a:avLst/>
          </a:prstGeom>
        </p:spPr>
      </p:pic>
      <p:sp>
        <p:nvSpPr>
          <p:cNvPr id="2" name="Rectangle 1"/>
          <p:cNvSpPr/>
          <p:nvPr/>
        </p:nvSpPr>
        <p:spPr>
          <a:xfrm>
            <a:off x="487841" y="212209"/>
            <a:ext cx="2015167" cy="369332"/>
          </a:xfrm>
          <a:prstGeom prst="rect">
            <a:avLst/>
          </a:prstGeom>
        </p:spPr>
        <p:txBody>
          <a:bodyPr wrap="none">
            <a:spAutoFit/>
          </a:bodyPr>
          <a:lstStyle/>
          <a:p>
            <a:r>
              <a:rPr lang="en-US" b="1" dirty="0" err="1">
                <a:solidFill>
                  <a:srgbClr val="FF0000"/>
                </a:solidFill>
              </a:rPr>
              <a:t>Lacroax</a:t>
            </a:r>
            <a:r>
              <a:rPr lang="en-US" b="1" dirty="0">
                <a:solidFill>
                  <a:srgbClr val="FF0000"/>
                </a:solidFill>
              </a:rPr>
              <a:t> et al, 1992 </a:t>
            </a:r>
            <a:endParaRPr lang="en-US" dirty="0"/>
          </a:p>
        </p:txBody>
      </p:sp>
      <p:sp>
        <p:nvSpPr>
          <p:cNvPr id="3" name="Rectangle 2"/>
          <p:cNvSpPr/>
          <p:nvPr/>
        </p:nvSpPr>
        <p:spPr>
          <a:xfrm>
            <a:off x="128598" y="6064013"/>
            <a:ext cx="2951001" cy="369332"/>
          </a:xfrm>
          <a:prstGeom prst="rect">
            <a:avLst/>
          </a:prstGeom>
        </p:spPr>
        <p:txBody>
          <a:bodyPr wrap="none">
            <a:spAutoFit/>
          </a:bodyPr>
          <a:lstStyle/>
          <a:p>
            <a:r>
              <a:rPr lang="en-US" sz="1400" dirty="0"/>
              <a:t>where</a:t>
            </a:r>
            <a:r>
              <a:rPr lang="en-US" sz="1400" b="1" dirty="0"/>
              <a:t> s</a:t>
            </a:r>
            <a:r>
              <a:rPr lang="en-US" sz="1400" dirty="0"/>
              <a:t> is the </a:t>
            </a:r>
            <a:r>
              <a:rPr lang="en-US" sz="1400" dirty="0" err="1"/>
              <a:t>fibre</a:t>
            </a:r>
            <a:r>
              <a:rPr lang="en-US" sz="1400" dirty="0"/>
              <a:t> aspect ratio </a:t>
            </a:r>
            <a:r>
              <a:rPr lang="en-US" sz="1400" b="1" dirty="0" smtClean="0"/>
              <a:t>s=l/d</a:t>
            </a:r>
            <a:r>
              <a:rPr lang="en-US" dirty="0"/>
              <a:t>.</a:t>
            </a:r>
          </a:p>
        </p:txBody>
      </p:sp>
    </p:spTree>
    <p:extLst>
      <p:ext uri="{BB962C8B-B14F-4D97-AF65-F5344CB8AC3E}">
        <p14:creationId xmlns:p14="http://schemas.microsoft.com/office/powerpoint/2010/main" val="2844020389"/>
      </p:ext>
    </p:extLst>
  </p:cSld>
  <p:clrMapOvr>
    <a:masterClrMapping/>
  </p:clrMapOvr>
  <mc:AlternateContent xmlns:mc="http://schemas.openxmlformats.org/markup-compatibility/2006" xmlns:p14="http://schemas.microsoft.com/office/powerpoint/2010/main">
    <mc:Choice Requires="p14">
      <p:transition spd="slow" p14:dur="2000" advTm="222649"/>
    </mc:Choice>
    <mc:Fallback xmlns="">
      <p:transition spd="slow" advTm="222649"/>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1907</TotalTime>
  <Words>3486</Words>
  <Application>Microsoft Office PowerPoint</Application>
  <PresentationFormat>On-screen Show (4:3)</PresentationFormat>
  <Paragraphs>273</Paragraphs>
  <Slides>43</Slides>
  <Notes>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3</vt:i4>
      </vt:variant>
      <vt:variant>
        <vt:lpstr>Slide Titles</vt:lpstr>
      </vt:variant>
      <vt:variant>
        <vt:i4>43</vt:i4>
      </vt:variant>
    </vt:vector>
  </HeadingPairs>
  <TitlesOfParts>
    <vt:vector size="62" baseType="lpstr">
      <vt:lpstr>SimSun</vt:lpstr>
      <vt:lpstr>AdvEPSTIM</vt:lpstr>
      <vt:lpstr>AdvEPSTIM-I</vt:lpstr>
      <vt:lpstr>AdvP4C4E74</vt:lpstr>
      <vt:lpstr>AdvPSMSAM10</vt:lpstr>
      <vt:lpstr>Arial</vt:lpstr>
      <vt:lpstr>BatangChe</vt:lpstr>
      <vt:lpstr>Book Antiqua</vt:lpstr>
      <vt:lpstr>Calibri</vt:lpstr>
      <vt:lpstr>Calibri Light</vt:lpstr>
      <vt:lpstr>Comic Sans MS</vt:lpstr>
      <vt:lpstr>Symbol</vt:lpstr>
      <vt:lpstr>Times New Roman</vt:lpstr>
      <vt:lpstr>TimesNewRomanPSMT</vt:lpstr>
      <vt:lpstr>Wingdings</vt:lpstr>
      <vt:lpstr>Office Theme</vt:lpstr>
      <vt:lpstr>Document</vt:lpstr>
      <vt:lpstr>MathType 6.0 Equation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el</dc:creator>
  <cp:lastModifiedBy>Windows User</cp:lastModifiedBy>
  <cp:revision>1200</cp:revision>
  <dcterms:created xsi:type="dcterms:W3CDTF">2010-09-28T12:25:08Z</dcterms:created>
  <dcterms:modified xsi:type="dcterms:W3CDTF">2023-05-23T08:57:41Z</dcterms:modified>
</cp:coreProperties>
</file>